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3" r:id="rId8"/>
    <p:sldId id="265" r:id="rId9"/>
    <p:sldId id="262" r:id="rId10"/>
    <p:sldId id="264"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38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046171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727401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327589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17/06/relationships/model3d" Target="../media/model3d1.glb"/><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txBody>
          <a:bodyPr/>
          <a:lstStyle/>
          <a:p>
            <a:endParaRPr lang="en-US" dirty="0"/>
          </a:p>
        </p:txBody>
      </p:sp>
      <p:sp>
        <p:nvSpPr>
          <p:cNvPr id="4" name="Text 2"/>
          <p:cNvSpPr/>
          <p:nvPr/>
        </p:nvSpPr>
        <p:spPr>
          <a:xfrm>
            <a:off x="6319599" y="1937504"/>
            <a:ext cx="7477601" cy="2599611"/>
          </a:xfrm>
          <a:prstGeom prst="rect">
            <a:avLst/>
          </a:prstGeom>
          <a:noFill/>
          <a:ln/>
        </p:spPr>
        <p:txBody>
          <a:bodyPr wrap="square" rtlCol="0" anchor="t"/>
          <a:lstStyle/>
          <a:p>
            <a:pPr marL="0" indent="0">
              <a:lnSpc>
                <a:spcPts val="6823"/>
              </a:lnSpc>
              <a:buNone/>
            </a:pPr>
            <a:r>
              <a:rPr lang="en-US" sz="5249" dirty="0">
                <a:solidFill>
                  <a:srgbClr val="F2F2F3"/>
                </a:solidFill>
                <a:latin typeface="Poppins" pitchFamily="34" charset="0"/>
                <a:ea typeface="Poppins" pitchFamily="34" charset="-122"/>
                <a:cs typeface="Poppins" pitchFamily="34" charset="-120"/>
              </a:rPr>
              <a:t>Interface and Ambiguity Resolution in C#</a:t>
            </a:r>
            <a:endParaRPr lang="en-US" sz="5249" dirty="0"/>
          </a:p>
        </p:txBody>
      </p:sp>
      <p:sp>
        <p:nvSpPr>
          <p:cNvPr id="5" name="Text 3"/>
          <p:cNvSpPr/>
          <p:nvPr/>
        </p:nvSpPr>
        <p:spPr>
          <a:xfrm>
            <a:off x="6319599" y="4870371"/>
            <a:ext cx="7477601" cy="799624"/>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C# is a powerful object-oriented programming language. Interfaces and ambiguity resolution are crucial features in designing effective C# code.</a:t>
            </a:r>
            <a:endParaRPr lang="en-US" sz="1750" dirty="0"/>
          </a:p>
        </p:txBody>
      </p:sp>
      <p:sp>
        <p:nvSpPr>
          <p:cNvPr id="6" name="Shape 4"/>
          <p:cNvSpPr/>
          <p:nvPr/>
        </p:nvSpPr>
        <p:spPr>
          <a:xfrm>
            <a:off x="6412322" y="6779716"/>
            <a:ext cx="355402" cy="355402"/>
          </a:xfrm>
          <a:prstGeom prst="roundRect">
            <a:avLst>
              <a:gd name="adj" fmla="val 25726039"/>
            </a:avLst>
          </a:prstGeom>
          <a:noFill/>
          <a:ln w="7620">
            <a:solidFill>
              <a:srgbClr val="FFFFFF"/>
            </a:solidFill>
            <a:prstDash val="solid"/>
          </a:ln>
        </p:spPr>
      </p:sp>
      <p:pic>
        <p:nvPicPr>
          <p:cNvPr id="7" name="Image 0" descr="preencoded.png"/>
          <p:cNvPicPr>
            <a:picLocks noChangeAspect="1"/>
          </p:cNvPicPr>
          <p:nvPr/>
        </p:nvPicPr>
        <p:blipFill>
          <a:blip r:embed="rId3"/>
          <a:stretch>
            <a:fillRect/>
          </a:stretch>
        </p:blipFill>
        <p:spPr>
          <a:xfrm>
            <a:off x="6435466" y="6779716"/>
            <a:ext cx="340162" cy="340162"/>
          </a:xfrm>
          <a:prstGeom prst="rect">
            <a:avLst/>
          </a:prstGeom>
        </p:spPr>
      </p:pic>
      <p:sp>
        <p:nvSpPr>
          <p:cNvPr id="8" name="Text 5"/>
          <p:cNvSpPr/>
          <p:nvPr/>
        </p:nvSpPr>
        <p:spPr>
          <a:xfrm>
            <a:off x="6786086" y="5897642"/>
            <a:ext cx="1874520" cy="388858"/>
          </a:xfrm>
          <a:prstGeom prst="rect">
            <a:avLst/>
          </a:prstGeom>
          <a:noFill/>
          <a:ln/>
        </p:spPr>
        <p:txBody>
          <a:bodyPr wrap="none" rtlCol="0" anchor="t"/>
          <a:lstStyle/>
          <a:p>
            <a:pPr marL="0" indent="0" algn="l">
              <a:lnSpc>
                <a:spcPts val="3062"/>
              </a:lnSpc>
              <a:buNone/>
            </a:pPr>
            <a:endParaRPr lang="en-US" sz="2187" dirty="0"/>
          </a:p>
        </p:txBody>
      </p:sp>
      <p:pic>
        <p:nvPicPr>
          <p:cNvPr id="9"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11" name="TextBox 10">
            <a:extLst>
              <a:ext uri="{FF2B5EF4-FFF2-40B4-BE49-F238E27FC236}">
                <a16:creationId xmlns:a16="http://schemas.microsoft.com/office/drawing/2014/main" id="{7E189A67-9F3C-42B4-B7D9-BBBA27F6808C}"/>
              </a:ext>
            </a:extLst>
          </p:cNvPr>
          <p:cNvSpPr txBox="1"/>
          <p:nvPr/>
        </p:nvSpPr>
        <p:spPr>
          <a:xfrm>
            <a:off x="6879264" y="6685925"/>
            <a:ext cx="5486400" cy="523220"/>
          </a:xfrm>
          <a:prstGeom prst="rect">
            <a:avLst/>
          </a:prstGeom>
          <a:noFill/>
        </p:spPr>
        <p:txBody>
          <a:bodyPr wrap="square" rtlCol="0">
            <a:spAutoFit/>
          </a:bodyPr>
          <a:lstStyle/>
          <a:p>
            <a:r>
              <a:rPr lang="en-US" sz="2800" b="1" dirty="0">
                <a:solidFill>
                  <a:schemeClr val="bg1"/>
                </a:solidFill>
              </a:rPr>
              <a:t>Presenter by : Dhiraj Kumar Shah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11151" y="0"/>
            <a:ext cx="14630400" cy="8229600"/>
          </a:xfrm>
          <a:prstGeom prst="rect">
            <a:avLst/>
          </a:prstGeom>
          <a:solidFill>
            <a:srgbClr val="050505"/>
          </a:solidFill>
          <a:ln w="7620">
            <a:solidFill>
              <a:srgbClr val="565151"/>
            </a:solidFill>
            <a:prstDash val="solid"/>
          </a:ln>
        </p:spPr>
      </p:sp>
      <p:sp>
        <p:nvSpPr>
          <p:cNvPr id="6" name="object 3">
            <a:extLst>
              <a:ext uri="{FF2B5EF4-FFF2-40B4-BE49-F238E27FC236}">
                <a16:creationId xmlns:a16="http://schemas.microsoft.com/office/drawing/2014/main" id="{AC02CDAE-A96D-85E5-BB4B-76343BFDEBF1}"/>
              </a:ext>
            </a:extLst>
          </p:cNvPr>
          <p:cNvSpPr txBox="1">
            <a:spLocks/>
          </p:cNvSpPr>
          <p:nvPr/>
        </p:nvSpPr>
        <p:spPr>
          <a:xfrm>
            <a:off x="144696" y="1046398"/>
            <a:ext cx="7338695" cy="2308965"/>
          </a:xfrm>
          <a:prstGeom prst="rect">
            <a:avLst/>
          </a:prstGeom>
        </p:spPr>
        <p:txBody>
          <a:bodyPr vert="horz" wrap="square" lIns="0" tIns="15875"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2700">
              <a:spcBef>
                <a:spcPts val="125"/>
              </a:spcBef>
            </a:pPr>
            <a:r>
              <a:rPr lang="en-US" sz="14900" b="1" spc="815" dirty="0">
                <a:solidFill>
                  <a:srgbClr val="FFFFFF"/>
                </a:solidFill>
                <a:latin typeface="Bebas Neue" panose="020B0606020202050201" pitchFamily="34" charset="0"/>
              </a:rPr>
              <a:t>T</a:t>
            </a:r>
            <a:r>
              <a:rPr lang="en-US" sz="14900" b="1" spc="390" dirty="0">
                <a:solidFill>
                  <a:srgbClr val="FFFFFF"/>
                </a:solidFill>
                <a:latin typeface="Bebas Neue" panose="020B0606020202050201" pitchFamily="34" charset="0"/>
              </a:rPr>
              <a:t>h</a:t>
            </a:r>
            <a:r>
              <a:rPr lang="en-US" sz="14900" b="1" spc="-50" dirty="0">
                <a:solidFill>
                  <a:srgbClr val="FFFFFF"/>
                </a:solidFill>
                <a:latin typeface="Bebas Neue" panose="020B0606020202050201" pitchFamily="34" charset="0"/>
              </a:rPr>
              <a:t>a</a:t>
            </a:r>
            <a:r>
              <a:rPr lang="en-US" sz="14900" b="1" spc="335" dirty="0">
                <a:solidFill>
                  <a:srgbClr val="FFFFFF"/>
                </a:solidFill>
                <a:latin typeface="Bebas Neue" panose="020B0606020202050201" pitchFamily="34" charset="0"/>
              </a:rPr>
              <a:t>n</a:t>
            </a:r>
            <a:r>
              <a:rPr lang="en-US" sz="14900" b="1" spc="270" dirty="0">
                <a:solidFill>
                  <a:srgbClr val="FFFFFF"/>
                </a:solidFill>
                <a:latin typeface="Bebas Neue" panose="020B0606020202050201" pitchFamily="34" charset="0"/>
              </a:rPr>
              <a:t>k</a:t>
            </a:r>
            <a:r>
              <a:rPr lang="en-US" sz="14900" b="1" spc="204" dirty="0">
                <a:solidFill>
                  <a:srgbClr val="FFFFFF"/>
                </a:solidFill>
                <a:latin typeface="Bebas Neue" panose="020B0606020202050201" pitchFamily="34" charset="0"/>
              </a:rPr>
              <a:t>s</a:t>
            </a:r>
            <a:r>
              <a:rPr lang="en-US" sz="14900" spc="-425" dirty="0">
                <a:solidFill>
                  <a:srgbClr val="FFFFFF"/>
                </a:solidFill>
                <a:latin typeface="Bebas Neue" panose="020B0606020202050201" pitchFamily="34" charset="0"/>
              </a:rPr>
              <a:t>!</a:t>
            </a:r>
            <a:endParaRPr lang="en-US" sz="14900" dirty="0">
              <a:latin typeface="Bebas Neue" panose="020B0606020202050201" pitchFamily="34" charset="0"/>
            </a:endParaRPr>
          </a:p>
        </p:txBody>
      </p:sp>
      <p:sp>
        <p:nvSpPr>
          <p:cNvPr id="7" name="object 4">
            <a:extLst>
              <a:ext uri="{FF2B5EF4-FFF2-40B4-BE49-F238E27FC236}">
                <a16:creationId xmlns:a16="http://schemas.microsoft.com/office/drawing/2014/main" id="{D39D2B04-09FC-821F-FC80-D98B053021FD}"/>
              </a:ext>
            </a:extLst>
          </p:cNvPr>
          <p:cNvSpPr txBox="1"/>
          <p:nvPr/>
        </p:nvSpPr>
        <p:spPr>
          <a:xfrm>
            <a:off x="1176034" y="3171815"/>
            <a:ext cx="4826635" cy="818044"/>
          </a:xfrm>
          <a:prstGeom prst="rect">
            <a:avLst/>
          </a:prstGeom>
        </p:spPr>
        <p:txBody>
          <a:bodyPr vert="horz" wrap="square" lIns="0" tIns="4445" rIns="0" bIns="0" rtlCol="0">
            <a:spAutoFit/>
          </a:bodyPr>
          <a:lstStyle/>
          <a:p>
            <a:pPr marL="12700" marR="5080">
              <a:lnSpc>
                <a:spcPct val="101899"/>
              </a:lnSpc>
              <a:spcBef>
                <a:spcPts val="35"/>
              </a:spcBef>
            </a:pPr>
            <a:r>
              <a:rPr sz="2700" spc="145" dirty="0">
                <a:solidFill>
                  <a:srgbClr val="FFFFFF"/>
                </a:solidFill>
                <a:latin typeface="Verdana"/>
                <a:cs typeface="Verdana"/>
              </a:rPr>
              <a:t>D</a:t>
            </a:r>
            <a:r>
              <a:rPr sz="2700" spc="50" dirty="0">
                <a:solidFill>
                  <a:srgbClr val="FFFFFF"/>
                </a:solidFill>
                <a:latin typeface="Verdana"/>
                <a:cs typeface="Verdana"/>
              </a:rPr>
              <a:t>o</a:t>
            </a:r>
            <a:r>
              <a:rPr sz="2700" spc="-245" dirty="0">
                <a:solidFill>
                  <a:srgbClr val="FFFFFF"/>
                </a:solidFill>
                <a:latin typeface="Verdana"/>
                <a:cs typeface="Verdana"/>
              </a:rPr>
              <a:t> </a:t>
            </a:r>
            <a:r>
              <a:rPr sz="2700" spc="-180" dirty="0">
                <a:solidFill>
                  <a:srgbClr val="FFFFFF"/>
                </a:solidFill>
                <a:latin typeface="Verdana"/>
                <a:cs typeface="Verdana"/>
              </a:rPr>
              <a:t>y</a:t>
            </a:r>
            <a:r>
              <a:rPr sz="2700" spc="50" dirty="0">
                <a:solidFill>
                  <a:srgbClr val="FFFFFF"/>
                </a:solidFill>
                <a:latin typeface="Verdana"/>
                <a:cs typeface="Verdana"/>
              </a:rPr>
              <a:t>o</a:t>
            </a:r>
            <a:r>
              <a:rPr sz="2700" spc="105" dirty="0">
                <a:solidFill>
                  <a:srgbClr val="FFFFFF"/>
                </a:solidFill>
                <a:latin typeface="Verdana"/>
                <a:cs typeface="Verdana"/>
              </a:rPr>
              <a:t>u</a:t>
            </a:r>
            <a:r>
              <a:rPr sz="2700" spc="-245" dirty="0">
                <a:solidFill>
                  <a:srgbClr val="FFFFFF"/>
                </a:solidFill>
                <a:latin typeface="Verdana"/>
                <a:cs typeface="Verdana"/>
              </a:rPr>
              <a:t> </a:t>
            </a:r>
            <a:r>
              <a:rPr sz="2700" spc="114" dirty="0">
                <a:solidFill>
                  <a:srgbClr val="FFFFFF"/>
                </a:solidFill>
                <a:latin typeface="Verdana"/>
                <a:cs typeface="Verdana"/>
              </a:rPr>
              <a:t>h</a:t>
            </a:r>
            <a:r>
              <a:rPr sz="2700" spc="-60" dirty="0">
                <a:solidFill>
                  <a:srgbClr val="FFFFFF"/>
                </a:solidFill>
                <a:latin typeface="Verdana"/>
                <a:cs typeface="Verdana"/>
              </a:rPr>
              <a:t>a</a:t>
            </a:r>
            <a:r>
              <a:rPr sz="2700" spc="-180" dirty="0">
                <a:solidFill>
                  <a:srgbClr val="FFFFFF"/>
                </a:solidFill>
                <a:latin typeface="Verdana"/>
                <a:cs typeface="Verdana"/>
              </a:rPr>
              <a:t>v</a:t>
            </a:r>
            <a:r>
              <a:rPr sz="2700" spc="20" dirty="0">
                <a:solidFill>
                  <a:srgbClr val="FFFFFF"/>
                </a:solidFill>
                <a:latin typeface="Verdana"/>
                <a:cs typeface="Verdana"/>
              </a:rPr>
              <a:t>e</a:t>
            </a:r>
            <a:r>
              <a:rPr sz="2700" spc="-245" dirty="0">
                <a:solidFill>
                  <a:srgbClr val="FFFFFF"/>
                </a:solidFill>
                <a:latin typeface="Verdana"/>
                <a:cs typeface="Verdana"/>
              </a:rPr>
              <a:t> </a:t>
            </a:r>
            <a:r>
              <a:rPr sz="2700" spc="-30" dirty="0">
                <a:solidFill>
                  <a:srgbClr val="FFFFFF"/>
                </a:solidFill>
                <a:latin typeface="Verdana"/>
                <a:cs typeface="Verdana"/>
              </a:rPr>
              <a:t>a</a:t>
            </a:r>
            <a:r>
              <a:rPr sz="2700" spc="85" dirty="0">
                <a:solidFill>
                  <a:srgbClr val="FFFFFF"/>
                </a:solidFill>
                <a:latin typeface="Verdana"/>
                <a:cs typeface="Verdana"/>
              </a:rPr>
              <a:t>n</a:t>
            </a:r>
            <a:r>
              <a:rPr sz="2700" spc="-135" dirty="0">
                <a:solidFill>
                  <a:srgbClr val="FFFFFF"/>
                </a:solidFill>
                <a:latin typeface="Verdana"/>
                <a:cs typeface="Verdana"/>
              </a:rPr>
              <a:t>y</a:t>
            </a:r>
            <a:r>
              <a:rPr sz="2700" spc="-245" dirty="0">
                <a:solidFill>
                  <a:srgbClr val="FFFFFF"/>
                </a:solidFill>
                <a:latin typeface="Verdana"/>
                <a:cs typeface="Verdana"/>
              </a:rPr>
              <a:t> </a:t>
            </a:r>
            <a:r>
              <a:rPr sz="2700" spc="145" dirty="0">
                <a:solidFill>
                  <a:srgbClr val="FFFFFF"/>
                </a:solidFill>
                <a:latin typeface="Verdana"/>
                <a:cs typeface="Verdana"/>
              </a:rPr>
              <a:t>q</a:t>
            </a:r>
            <a:r>
              <a:rPr sz="2700" spc="105" dirty="0">
                <a:solidFill>
                  <a:srgbClr val="FFFFFF"/>
                </a:solidFill>
                <a:latin typeface="Verdana"/>
                <a:cs typeface="Verdana"/>
              </a:rPr>
              <a:t>u</a:t>
            </a:r>
            <a:r>
              <a:rPr sz="2700" spc="20" dirty="0">
                <a:solidFill>
                  <a:srgbClr val="FFFFFF"/>
                </a:solidFill>
                <a:latin typeface="Verdana"/>
                <a:cs typeface="Verdana"/>
              </a:rPr>
              <a:t>e</a:t>
            </a:r>
            <a:r>
              <a:rPr sz="2700" spc="-90" dirty="0">
                <a:solidFill>
                  <a:srgbClr val="FFFFFF"/>
                </a:solidFill>
                <a:latin typeface="Verdana"/>
                <a:cs typeface="Verdana"/>
              </a:rPr>
              <a:t>s</a:t>
            </a:r>
            <a:r>
              <a:rPr sz="2700" spc="30" dirty="0">
                <a:solidFill>
                  <a:srgbClr val="FFFFFF"/>
                </a:solidFill>
                <a:latin typeface="Verdana"/>
                <a:cs typeface="Verdana"/>
              </a:rPr>
              <a:t>t</a:t>
            </a:r>
            <a:r>
              <a:rPr sz="2700" spc="-15" dirty="0">
                <a:solidFill>
                  <a:srgbClr val="FFFFFF"/>
                </a:solidFill>
                <a:latin typeface="Verdana"/>
                <a:cs typeface="Verdana"/>
              </a:rPr>
              <a:t>i</a:t>
            </a:r>
            <a:r>
              <a:rPr sz="2700" spc="50" dirty="0">
                <a:solidFill>
                  <a:srgbClr val="FFFFFF"/>
                </a:solidFill>
                <a:latin typeface="Verdana"/>
                <a:cs typeface="Verdana"/>
              </a:rPr>
              <a:t>o</a:t>
            </a:r>
            <a:r>
              <a:rPr sz="2700" spc="114" dirty="0">
                <a:solidFill>
                  <a:srgbClr val="FFFFFF"/>
                </a:solidFill>
                <a:latin typeface="Verdana"/>
                <a:cs typeface="Verdana"/>
              </a:rPr>
              <a:t>n</a:t>
            </a:r>
            <a:r>
              <a:rPr sz="2700" spc="-140" dirty="0">
                <a:solidFill>
                  <a:srgbClr val="FFFFFF"/>
                </a:solidFill>
                <a:latin typeface="Verdana"/>
                <a:cs typeface="Verdana"/>
              </a:rPr>
              <a:t>s</a:t>
            </a:r>
            <a:r>
              <a:rPr sz="2700" spc="40" dirty="0">
                <a:solidFill>
                  <a:srgbClr val="FFFFFF"/>
                </a:solidFill>
                <a:latin typeface="Verdana"/>
                <a:cs typeface="Verdana"/>
              </a:rPr>
              <a:t>?  </a:t>
            </a:r>
            <a:r>
              <a:rPr lang="en-US" sz="2700" spc="40" dirty="0">
                <a:solidFill>
                  <a:srgbClr val="FFFFFF"/>
                </a:solidFill>
                <a:latin typeface="Verdana"/>
                <a:cs typeface="Verdana"/>
              </a:rPr>
              <a:t>dtisp2020@gmail.com</a:t>
            </a:r>
            <a:endParaRPr sz="2700" dirty="0">
              <a:latin typeface="Verdana"/>
              <a:cs typeface="Verdana"/>
            </a:endParaRPr>
          </a:p>
        </p:txBody>
      </p:sp>
      <p:sp>
        <p:nvSpPr>
          <p:cNvPr id="8" name="object 5">
            <a:extLst>
              <a:ext uri="{FF2B5EF4-FFF2-40B4-BE49-F238E27FC236}">
                <a16:creationId xmlns:a16="http://schemas.microsoft.com/office/drawing/2014/main" id="{F317C3AD-831A-7351-315C-94B6FF2A26CE}"/>
              </a:ext>
            </a:extLst>
          </p:cNvPr>
          <p:cNvSpPr/>
          <p:nvPr/>
        </p:nvSpPr>
        <p:spPr>
          <a:xfrm>
            <a:off x="2633430" y="4559481"/>
            <a:ext cx="685800" cy="685800"/>
          </a:xfrm>
          <a:custGeom>
            <a:avLst/>
            <a:gdLst/>
            <a:ahLst/>
            <a:cxnLst/>
            <a:rect l="l" t="t" r="r" b="b"/>
            <a:pathLst>
              <a:path w="685800" h="685800">
                <a:moveTo>
                  <a:pt x="685799" y="685799"/>
                </a:moveTo>
                <a:lnTo>
                  <a:pt x="471192" y="685799"/>
                </a:lnTo>
                <a:lnTo>
                  <a:pt x="471192" y="417304"/>
                </a:lnTo>
                <a:lnTo>
                  <a:pt x="560375" y="417304"/>
                </a:lnTo>
                <a:lnTo>
                  <a:pt x="572294" y="309991"/>
                </a:lnTo>
                <a:lnTo>
                  <a:pt x="471192" y="309991"/>
                </a:lnTo>
                <a:lnTo>
                  <a:pt x="471192" y="238455"/>
                </a:lnTo>
                <a:lnTo>
                  <a:pt x="474231" y="221912"/>
                </a:lnTo>
                <a:lnTo>
                  <a:pt x="482277" y="208769"/>
                </a:lnTo>
                <a:lnTo>
                  <a:pt x="493723" y="200098"/>
                </a:lnTo>
                <a:lnTo>
                  <a:pt x="506960" y="196970"/>
                </a:lnTo>
                <a:lnTo>
                  <a:pt x="578496" y="196970"/>
                </a:lnTo>
                <a:lnTo>
                  <a:pt x="578496" y="101585"/>
                </a:lnTo>
                <a:lnTo>
                  <a:pt x="483112" y="101585"/>
                </a:lnTo>
                <a:lnTo>
                  <a:pt x="436715" y="110960"/>
                </a:lnTo>
                <a:lnTo>
                  <a:pt x="398814" y="136519"/>
                </a:lnTo>
                <a:lnTo>
                  <a:pt x="373254" y="174417"/>
                </a:lnTo>
                <a:lnTo>
                  <a:pt x="363879" y="220808"/>
                </a:lnTo>
                <a:lnTo>
                  <a:pt x="363879" y="309991"/>
                </a:lnTo>
                <a:lnTo>
                  <a:pt x="274223" y="309991"/>
                </a:lnTo>
                <a:lnTo>
                  <a:pt x="274223" y="417304"/>
                </a:lnTo>
                <a:lnTo>
                  <a:pt x="363879" y="417304"/>
                </a:lnTo>
                <a:lnTo>
                  <a:pt x="363879" y="685799"/>
                </a:lnTo>
                <a:lnTo>
                  <a:pt x="0" y="685799"/>
                </a:lnTo>
                <a:lnTo>
                  <a:pt x="0" y="0"/>
                </a:lnTo>
                <a:lnTo>
                  <a:pt x="685799" y="0"/>
                </a:lnTo>
                <a:lnTo>
                  <a:pt x="685799" y="685799"/>
                </a:lnTo>
                <a:close/>
              </a:path>
            </a:pathLst>
          </a:custGeom>
          <a:solidFill>
            <a:srgbClr val="FFFFFF"/>
          </a:solidFill>
        </p:spPr>
        <p:txBody>
          <a:bodyPr wrap="square" lIns="0" tIns="0" rIns="0" bIns="0" rtlCol="0"/>
          <a:lstStyle/>
          <a:p>
            <a:endParaRPr/>
          </a:p>
        </p:txBody>
      </p:sp>
      <p:sp>
        <p:nvSpPr>
          <p:cNvPr id="10" name="object 6">
            <a:extLst>
              <a:ext uri="{FF2B5EF4-FFF2-40B4-BE49-F238E27FC236}">
                <a16:creationId xmlns:a16="http://schemas.microsoft.com/office/drawing/2014/main" id="{18035912-BEE4-2C90-AA55-841357B6D443}"/>
              </a:ext>
            </a:extLst>
          </p:cNvPr>
          <p:cNvSpPr/>
          <p:nvPr/>
        </p:nvSpPr>
        <p:spPr>
          <a:xfrm>
            <a:off x="3814044" y="4559480"/>
            <a:ext cx="676275" cy="685800"/>
          </a:xfrm>
          <a:custGeom>
            <a:avLst/>
            <a:gdLst/>
            <a:ahLst/>
            <a:cxnLst/>
            <a:rect l="l" t="t" r="r" b="b"/>
            <a:pathLst>
              <a:path w="676275" h="685800">
                <a:moveTo>
                  <a:pt x="676275" y="685799"/>
                </a:moveTo>
                <a:lnTo>
                  <a:pt x="0" y="685799"/>
                </a:lnTo>
                <a:lnTo>
                  <a:pt x="0" y="0"/>
                </a:lnTo>
                <a:lnTo>
                  <a:pt x="676275" y="0"/>
                </a:lnTo>
                <a:lnTo>
                  <a:pt x="676275" y="143080"/>
                </a:lnTo>
                <a:lnTo>
                  <a:pt x="433286" y="143080"/>
                </a:lnTo>
                <a:lnTo>
                  <a:pt x="394869" y="151463"/>
                </a:lnTo>
                <a:lnTo>
                  <a:pt x="373126" y="166919"/>
                </a:lnTo>
                <a:lnTo>
                  <a:pt x="124811" y="166919"/>
                </a:lnTo>
                <a:lnTo>
                  <a:pt x="118597" y="178228"/>
                </a:lnTo>
                <a:lnTo>
                  <a:pt x="110693" y="207999"/>
                </a:lnTo>
                <a:lnTo>
                  <a:pt x="117203" y="250017"/>
                </a:lnTo>
                <a:lnTo>
                  <a:pt x="145047" y="286152"/>
                </a:lnTo>
                <a:lnTo>
                  <a:pt x="106778" y="286152"/>
                </a:lnTo>
                <a:lnTo>
                  <a:pt x="107276" y="299475"/>
                </a:lnTo>
                <a:lnTo>
                  <a:pt x="115025" y="330144"/>
                </a:lnTo>
                <a:lnTo>
                  <a:pt x="139413" y="364212"/>
                </a:lnTo>
                <a:lnTo>
                  <a:pt x="189825" y="387728"/>
                </a:lnTo>
                <a:lnTo>
                  <a:pt x="186614" y="388623"/>
                </a:lnTo>
                <a:lnTo>
                  <a:pt x="177308" y="390592"/>
                </a:lnTo>
                <a:lnTo>
                  <a:pt x="162397" y="392560"/>
                </a:lnTo>
                <a:lnTo>
                  <a:pt x="142371" y="393455"/>
                </a:lnTo>
                <a:lnTo>
                  <a:pt x="146390" y="403829"/>
                </a:lnTo>
                <a:lnTo>
                  <a:pt x="160998" y="427079"/>
                </a:lnTo>
                <a:lnTo>
                  <a:pt x="190022" y="451402"/>
                </a:lnTo>
                <a:lnTo>
                  <a:pt x="237289" y="464991"/>
                </a:lnTo>
                <a:lnTo>
                  <a:pt x="228611" y="471818"/>
                </a:lnTo>
                <a:lnTo>
                  <a:pt x="203944" y="486837"/>
                </a:lnTo>
                <a:lnTo>
                  <a:pt x="165333" y="501856"/>
                </a:lnTo>
                <a:lnTo>
                  <a:pt x="127566" y="506961"/>
                </a:lnTo>
                <a:lnTo>
                  <a:pt x="89218" y="506961"/>
                </a:lnTo>
                <a:lnTo>
                  <a:pt x="125795" y="526885"/>
                </a:lnTo>
                <a:lnTo>
                  <a:pt x="164021" y="541891"/>
                </a:lnTo>
                <a:lnTo>
                  <a:pt x="203406" y="551354"/>
                </a:lnTo>
                <a:lnTo>
                  <a:pt x="243460" y="554648"/>
                </a:lnTo>
                <a:lnTo>
                  <a:pt x="676275" y="554648"/>
                </a:lnTo>
                <a:lnTo>
                  <a:pt x="676275" y="685799"/>
                </a:lnTo>
                <a:close/>
              </a:path>
              <a:path w="676275" h="685800">
                <a:moveTo>
                  <a:pt x="510171" y="178848"/>
                </a:moveTo>
                <a:lnTo>
                  <a:pt x="494887" y="163199"/>
                </a:lnTo>
                <a:lnTo>
                  <a:pt x="476176" y="152021"/>
                </a:lnTo>
                <a:lnTo>
                  <a:pt x="455242" y="145315"/>
                </a:lnTo>
                <a:lnTo>
                  <a:pt x="433286" y="143080"/>
                </a:lnTo>
                <a:lnTo>
                  <a:pt x="676275" y="143080"/>
                </a:lnTo>
                <a:lnTo>
                  <a:pt x="676275" y="149272"/>
                </a:lnTo>
                <a:lnTo>
                  <a:pt x="575658" y="149272"/>
                </a:lnTo>
                <a:lnTo>
                  <a:pt x="571484" y="151322"/>
                </a:lnTo>
                <a:lnTo>
                  <a:pt x="560058" y="156727"/>
                </a:lnTo>
                <a:lnTo>
                  <a:pt x="543026" y="164366"/>
                </a:lnTo>
                <a:lnTo>
                  <a:pt x="522032" y="173121"/>
                </a:lnTo>
                <a:lnTo>
                  <a:pt x="516342" y="173121"/>
                </a:lnTo>
                <a:lnTo>
                  <a:pt x="510171" y="178848"/>
                </a:lnTo>
                <a:close/>
              </a:path>
              <a:path w="676275" h="685800">
                <a:moveTo>
                  <a:pt x="528203" y="208889"/>
                </a:moveTo>
                <a:lnTo>
                  <a:pt x="537156" y="204604"/>
                </a:lnTo>
                <a:lnTo>
                  <a:pt x="551757" y="192494"/>
                </a:lnTo>
                <a:lnTo>
                  <a:pt x="566445" y="173677"/>
                </a:lnTo>
                <a:lnTo>
                  <a:pt x="575658" y="149272"/>
                </a:lnTo>
                <a:lnTo>
                  <a:pt x="676275" y="149272"/>
                </a:lnTo>
                <a:lnTo>
                  <a:pt x="676275" y="196970"/>
                </a:lnTo>
                <a:lnTo>
                  <a:pt x="587528" y="196970"/>
                </a:lnTo>
                <a:lnTo>
                  <a:pt x="582392" y="198832"/>
                </a:lnTo>
                <a:lnTo>
                  <a:pt x="568895" y="202929"/>
                </a:lnTo>
                <a:lnTo>
                  <a:pt x="549884" y="207026"/>
                </a:lnTo>
                <a:lnTo>
                  <a:pt x="528203" y="208889"/>
                </a:lnTo>
                <a:close/>
              </a:path>
              <a:path w="676275" h="685800">
                <a:moveTo>
                  <a:pt x="332207" y="268505"/>
                </a:moveTo>
                <a:lnTo>
                  <a:pt x="280661" y="260217"/>
                </a:lnTo>
                <a:lnTo>
                  <a:pt x="232053" y="243883"/>
                </a:lnTo>
                <a:lnTo>
                  <a:pt x="177726" y="214112"/>
                </a:lnTo>
                <a:lnTo>
                  <a:pt x="124811" y="166919"/>
                </a:lnTo>
                <a:lnTo>
                  <a:pt x="373126" y="166919"/>
                </a:lnTo>
                <a:lnTo>
                  <a:pt x="362637" y="174376"/>
                </a:lnTo>
                <a:lnTo>
                  <a:pt x="340459" y="208467"/>
                </a:lnTo>
                <a:lnTo>
                  <a:pt x="332279" y="250017"/>
                </a:lnTo>
                <a:lnTo>
                  <a:pt x="332207" y="268505"/>
                </a:lnTo>
                <a:close/>
              </a:path>
              <a:path w="676275" h="685800">
                <a:moveTo>
                  <a:pt x="676275" y="554648"/>
                </a:moveTo>
                <a:lnTo>
                  <a:pt x="243460" y="554648"/>
                </a:lnTo>
                <a:lnTo>
                  <a:pt x="290628" y="550809"/>
                </a:lnTo>
                <a:lnTo>
                  <a:pt x="335721" y="539674"/>
                </a:lnTo>
                <a:lnTo>
                  <a:pt x="378057" y="521814"/>
                </a:lnTo>
                <a:lnTo>
                  <a:pt x="416955" y="497803"/>
                </a:lnTo>
                <a:lnTo>
                  <a:pt x="451737" y="468212"/>
                </a:lnTo>
                <a:lnTo>
                  <a:pt x="481720" y="433613"/>
                </a:lnTo>
                <a:lnTo>
                  <a:pt x="506225" y="394579"/>
                </a:lnTo>
                <a:lnTo>
                  <a:pt x="524571" y="351681"/>
                </a:lnTo>
                <a:lnTo>
                  <a:pt x="536078" y="305493"/>
                </a:lnTo>
                <a:lnTo>
                  <a:pt x="540065" y="256586"/>
                </a:lnTo>
                <a:lnTo>
                  <a:pt x="540065" y="244657"/>
                </a:lnTo>
                <a:lnTo>
                  <a:pt x="546613" y="239687"/>
                </a:lnTo>
                <a:lnTo>
                  <a:pt x="561482" y="227431"/>
                </a:lnTo>
                <a:lnTo>
                  <a:pt x="577508" y="211865"/>
                </a:lnTo>
                <a:lnTo>
                  <a:pt x="587528" y="196970"/>
                </a:lnTo>
                <a:lnTo>
                  <a:pt x="676275" y="196970"/>
                </a:lnTo>
                <a:lnTo>
                  <a:pt x="676275" y="554648"/>
                </a:lnTo>
                <a:close/>
              </a:path>
              <a:path w="676275" h="685800">
                <a:moveTo>
                  <a:pt x="154232" y="298071"/>
                </a:moveTo>
                <a:lnTo>
                  <a:pt x="150155" y="297885"/>
                </a:lnTo>
                <a:lnTo>
                  <a:pt x="139405" y="296582"/>
                </a:lnTo>
                <a:lnTo>
                  <a:pt x="124205" y="293043"/>
                </a:lnTo>
                <a:lnTo>
                  <a:pt x="106778" y="286152"/>
                </a:lnTo>
                <a:lnTo>
                  <a:pt x="145047" y="286152"/>
                </a:lnTo>
                <a:lnTo>
                  <a:pt x="154232" y="298071"/>
                </a:lnTo>
                <a:close/>
              </a:path>
              <a:path w="676275" h="685800">
                <a:moveTo>
                  <a:pt x="114827" y="508683"/>
                </a:moveTo>
                <a:lnTo>
                  <a:pt x="108599" y="508581"/>
                </a:lnTo>
                <a:lnTo>
                  <a:pt x="102253" y="508268"/>
                </a:lnTo>
                <a:lnTo>
                  <a:pt x="95791" y="507732"/>
                </a:lnTo>
                <a:lnTo>
                  <a:pt x="89218" y="506961"/>
                </a:lnTo>
                <a:lnTo>
                  <a:pt x="127566" y="506961"/>
                </a:lnTo>
                <a:lnTo>
                  <a:pt x="114827" y="508683"/>
                </a:lnTo>
                <a:close/>
              </a:path>
            </a:pathLst>
          </a:custGeom>
          <a:solidFill>
            <a:srgbClr val="FFFFFF"/>
          </a:solidFill>
        </p:spPr>
        <p:txBody>
          <a:bodyPr wrap="square" lIns="0" tIns="0" rIns="0" bIns="0" rtlCol="0"/>
          <a:lstStyle/>
          <a:p>
            <a:endParaRPr/>
          </a:p>
        </p:txBody>
      </p:sp>
      <p:sp>
        <p:nvSpPr>
          <p:cNvPr id="11" name="object 7">
            <a:extLst>
              <a:ext uri="{FF2B5EF4-FFF2-40B4-BE49-F238E27FC236}">
                <a16:creationId xmlns:a16="http://schemas.microsoft.com/office/drawing/2014/main" id="{FE3DAE39-3C8C-6CD6-FCCC-FAB8A3355D76}"/>
              </a:ext>
            </a:extLst>
          </p:cNvPr>
          <p:cNvSpPr/>
          <p:nvPr/>
        </p:nvSpPr>
        <p:spPr>
          <a:xfrm>
            <a:off x="1452851" y="4559490"/>
            <a:ext cx="685800" cy="685800"/>
          </a:xfrm>
          <a:custGeom>
            <a:avLst/>
            <a:gdLst/>
            <a:ahLst/>
            <a:cxnLst/>
            <a:rect l="l" t="t" r="r" b="b"/>
            <a:pathLst>
              <a:path w="685800" h="685800">
                <a:moveTo>
                  <a:pt x="685800" y="685799"/>
                </a:moveTo>
                <a:lnTo>
                  <a:pt x="0" y="685799"/>
                </a:lnTo>
                <a:lnTo>
                  <a:pt x="0" y="0"/>
                </a:lnTo>
                <a:lnTo>
                  <a:pt x="685800" y="0"/>
                </a:lnTo>
                <a:lnTo>
                  <a:pt x="685800" y="113504"/>
                </a:lnTo>
                <a:lnTo>
                  <a:pt x="226536" y="113504"/>
                </a:lnTo>
                <a:lnTo>
                  <a:pt x="183724" y="122782"/>
                </a:lnTo>
                <a:lnTo>
                  <a:pt x="147664" y="147662"/>
                </a:lnTo>
                <a:lnTo>
                  <a:pt x="122782" y="183719"/>
                </a:lnTo>
                <a:lnTo>
                  <a:pt x="113505" y="226525"/>
                </a:lnTo>
                <a:lnTo>
                  <a:pt x="113505" y="453061"/>
                </a:lnTo>
                <a:lnTo>
                  <a:pt x="122782" y="499459"/>
                </a:lnTo>
                <a:lnTo>
                  <a:pt x="147664" y="537360"/>
                </a:lnTo>
                <a:lnTo>
                  <a:pt x="183724" y="562920"/>
                </a:lnTo>
                <a:lnTo>
                  <a:pt x="226536" y="572294"/>
                </a:lnTo>
                <a:lnTo>
                  <a:pt x="685800" y="572294"/>
                </a:lnTo>
                <a:lnTo>
                  <a:pt x="685800" y="685799"/>
                </a:lnTo>
                <a:close/>
              </a:path>
              <a:path w="685800" h="685800">
                <a:moveTo>
                  <a:pt x="685800" y="572294"/>
                </a:moveTo>
                <a:lnTo>
                  <a:pt x="453072" y="572294"/>
                </a:lnTo>
                <a:lnTo>
                  <a:pt x="499463" y="562920"/>
                </a:lnTo>
                <a:lnTo>
                  <a:pt x="537361" y="537360"/>
                </a:lnTo>
                <a:lnTo>
                  <a:pt x="562920" y="499459"/>
                </a:lnTo>
                <a:lnTo>
                  <a:pt x="572294" y="453061"/>
                </a:lnTo>
                <a:lnTo>
                  <a:pt x="572294" y="226525"/>
                </a:lnTo>
                <a:lnTo>
                  <a:pt x="562920" y="183719"/>
                </a:lnTo>
                <a:lnTo>
                  <a:pt x="537361" y="147662"/>
                </a:lnTo>
                <a:lnTo>
                  <a:pt x="499463" y="122782"/>
                </a:lnTo>
                <a:lnTo>
                  <a:pt x="453072" y="113504"/>
                </a:lnTo>
                <a:lnTo>
                  <a:pt x="685800" y="113504"/>
                </a:lnTo>
                <a:lnTo>
                  <a:pt x="685800" y="572294"/>
                </a:lnTo>
                <a:close/>
              </a:path>
              <a:path w="685800" h="685800">
                <a:moveTo>
                  <a:pt x="453072" y="518880"/>
                </a:moveTo>
                <a:lnTo>
                  <a:pt x="226536" y="518880"/>
                </a:lnTo>
                <a:lnTo>
                  <a:pt x="201238" y="513625"/>
                </a:lnTo>
                <a:lnTo>
                  <a:pt x="180456" y="499383"/>
                </a:lnTo>
                <a:lnTo>
                  <a:pt x="166380" y="478435"/>
                </a:lnTo>
                <a:lnTo>
                  <a:pt x="161201" y="453061"/>
                </a:lnTo>
                <a:lnTo>
                  <a:pt x="161201" y="226525"/>
                </a:lnTo>
                <a:lnTo>
                  <a:pt x="166380" y="201227"/>
                </a:lnTo>
                <a:lnTo>
                  <a:pt x="180456" y="180445"/>
                </a:lnTo>
                <a:lnTo>
                  <a:pt x="201238" y="166370"/>
                </a:lnTo>
                <a:lnTo>
                  <a:pt x="226536" y="161191"/>
                </a:lnTo>
                <a:lnTo>
                  <a:pt x="453072" y="161191"/>
                </a:lnTo>
                <a:lnTo>
                  <a:pt x="478444" y="166370"/>
                </a:lnTo>
                <a:lnTo>
                  <a:pt x="499389" y="180445"/>
                </a:lnTo>
                <a:lnTo>
                  <a:pt x="506454" y="190757"/>
                </a:lnTo>
                <a:lnTo>
                  <a:pt x="464991" y="190757"/>
                </a:lnTo>
                <a:lnTo>
                  <a:pt x="452926" y="193777"/>
                </a:lnTo>
                <a:lnTo>
                  <a:pt x="443590" y="201313"/>
                </a:lnTo>
                <a:lnTo>
                  <a:pt x="437563" y="211084"/>
                </a:lnTo>
                <a:lnTo>
                  <a:pt x="435425" y="220808"/>
                </a:lnTo>
                <a:lnTo>
                  <a:pt x="436438" y="226525"/>
                </a:lnTo>
                <a:lnTo>
                  <a:pt x="340041" y="226525"/>
                </a:lnTo>
                <a:lnTo>
                  <a:pt x="297155" y="235878"/>
                </a:lnTo>
                <a:lnTo>
                  <a:pt x="260932" y="260925"/>
                </a:lnTo>
                <a:lnTo>
                  <a:pt x="235887" y="297149"/>
                </a:lnTo>
                <a:lnTo>
                  <a:pt x="226536" y="340031"/>
                </a:lnTo>
                <a:lnTo>
                  <a:pt x="235887" y="386228"/>
                </a:lnTo>
                <a:lnTo>
                  <a:pt x="260932" y="424151"/>
                </a:lnTo>
                <a:lnTo>
                  <a:pt x="297155" y="449822"/>
                </a:lnTo>
                <a:lnTo>
                  <a:pt x="340041" y="459264"/>
                </a:lnTo>
                <a:lnTo>
                  <a:pt x="517596" y="459264"/>
                </a:lnTo>
                <a:lnTo>
                  <a:pt x="513627" y="478435"/>
                </a:lnTo>
                <a:lnTo>
                  <a:pt x="499389" y="499383"/>
                </a:lnTo>
                <a:lnTo>
                  <a:pt x="478444" y="513625"/>
                </a:lnTo>
                <a:lnTo>
                  <a:pt x="453072" y="518880"/>
                </a:lnTo>
                <a:close/>
              </a:path>
              <a:path w="685800" h="685800">
                <a:moveTo>
                  <a:pt x="518880" y="250374"/>
                </a:moveTo>
                <a:lnTo>
                  <a:pt x="464991" y="250374"/>
                </a:lnTo>
                <a:lnTo>
                  <a:pt x="473746" y="248236"/>
                </a:lnTo>
                <a:lnTo>
                  <a:pt x="481385" y="242209"/>
                </a:lnTo>
                <a:lnTo>
                  <a:pt x="486789" y="232872"/>
                </a:lnTo>
                <a:lnTo>
                  <a:pt x="488839" y="220808"/>
                </a:lnTo>
                <a:lnTo>
                  <a:pt x="486789" y="211084"/>
                </a:lnTo>
                <a:lnTo>
                  <a:pt x="481385" y="201313"/>
                </a:lnTo>
                <a:lnTo>
                  <a:pt x="473746" y="193777"/>
                </a:lnTo>
                <a:lnTo>
                  <a:pt x="464991" y="190757"/>
                </a:lnTo>
                <a:lnTo>
                  <a:pt x="506454" y="190757"/>
                </a:lnTo>
                <a:lnTo>
                  <a:pt x="513627" y="201227"/>
                </a:lnTo>
                <a:lnTo>
                  <a:pt x="518880" y="226525"/>
                </a:lnTo>
                <a:lnTo>
                  <a:pt x="518880" y="250374"/>
                </a:lnTo>
                <a:close/>
              </a:path>
              <a:path w="685800" h="685800">
                <a:moveTo>
                  <a:pt x="517596" y="459264"/>
                </a:moveTo>
                <a:lnTo>
                  <a:pt x="340041" y="459264"/>
                </a:lnTo>
                <a:lnTo>
                  <a:pt x="386234" y="449822"/>
                </a:lnTo>
                <a:lnTo>
                  <a:pt x="424157" y="424151"/>
                </a:lnTo>
                <a:lnTo>
                  <a:pt x="449831" y="386228"/>
                </a:lnTo>
                <a:lnTo>
                  <a:pt x="459273" y="340031"/>
                </a:lnTo>
                <a:lnTo>
                  <a:pt x="449831" y="297149"/>
                </a:lnTo>
                <a:lnTo>
                  <a:pt x="424157" y="260925"/>
                </a:lnTo>
                <a:lnTo>
                  <a:pt x="386234" y="235878"/>
                </a:lnTo>
                <a:lnTo>
                  <a:pt x="340041" y="226525"/>
                </a:lnTo>
                <a:lnTo>
                  <a:pt x="436438" y="226525"/>
                </a:lnTo>
                <a:lnTo>
                  <a:pt x="437563" y="232872"/>
                </a:lnTo>
                <a:lnTo>
                  <a:pt x="443590" y="242209"/>
                </a:lnTo>
                <a:lnTo>
                  <a:pt x="452926" y="248236"/>
                </a:lnTo>
                <a:lnTo>
                  <a:pt x="464991" y="250374"/>
                </a:lnTo>
                <a:lnTo>
                  <a:pt x="518880" y="250374"/>
                </a:lnTo>
                <a:lnTo>
                  <a:pt x="518880" y="453061"/>
                </a:lnTo>
                <a:lnTo>
                  <a:pt x="517596" y="459264"/>
                </a:lnTo>
                <a:close/>
              </a:path>
              <a:path w="685800" h="685800">
                <a:moveTo>
                  <a:pt x="340041" y="411576"/>
                </a:moveTo>
                <a:lnTo>
                  <a:pt x="314667" y="406232"/>
                </a:lnTo>
                <a:lnTo>
                  <a:pt x="293719" y="391364"/>
                </a:lnTo>
                <a:lnTo>
                  <a:pt x="279477" y="368716"/>
                </a:lnTo>
                <a:lnTo>
                  <a:pt x="274223" y="340031"/>
                </a:lnTo>
                <a:lnTo>
                  <a:pt x="279477" y="314659"/>
                </a:lnTo>
                <a:lnTo>
                  <a:pt x="293719" y="293714"/>
                </a:lnTo>
                <a:lnTo>
                  <a:pt x="314667" y="279475"/>
                </a:lnTo>
                <a:lnTo>
                  <a:pt x="340041" y="274223"/>
                </a:lnTo>
                <a:lnTo>
                  <a:pt x="368724" y="279475"/>
                </a:lnTo>
                <a:lnTo>
                  <a:pt x="391369" y="293714"/>
                </a:lnTo>
                <a:lnTo>
                  <a:pt x="406234" y="314659"/>
                </a:lnTo>
                <a:lnTo>
                  <a:pt x="411576" y="340031"/>
                </a:lnTo>
                <a:lnTo>
                  <a:pt x="406234" y="368716"/>
                </a:lnTo>
                <a:lnTo>
                  <a:pt x="391369" y="391364"/>
                </a:lnTo>
                <a:lnTo>
                  <a:pt x="368724" y="406232"/>
                </a:lnTo>
                <a:lnTo>
                  <a:pt x="340041" y="411576"/>
                </a:lnTo>
                <a:close/>
              </a:path>
            </a:pathLst>
          </a:custGeom>
          <a:solidFill>
            <a:srgbClr val="FFFFFF"/>
          </a:solidFill>
        </p:spPr>
        <p:txBody>
          <a:bodyPr wrap="square" lIns="0" tIns="0" rIns="0" bIns="0" rtlCol="0"/>
          <a:lstStyle/>
          <a:p>
            <a:endParaRPr/>
          </a:p>
        </p:txBody>
      </p:sp>
      <p:pic>
        <p:nvPicPr>
          <p:cNvPr id="12" name="Picture 11">
            <a:extLst>
              <a:ext uri="{FF2B5EF4-FFF2-40B4-BE49-F238E27FC236}">
                <a16:creationId xmlns:a16="http://schemas.microsoft.com/office/drawing/2014/main" id="{8978D0EC-EE6E-8112-E5A2-F3E51BBBD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4006" y="1374037"/>
            <a:ext cx="3082816" cy="4004578"/>
          </a:xfrm>
          <a:prstGeom prst="rect">
            <a:avLst/>
          </a:prstGeom>
        </p:spPr>
      </p:pic>
      <p:sp>
        <p:nvSpPr>
          <p:cNvPr id="13" name="object 3">
            <a:extLst>
              <a:ext uri="{FF2B5EF4-FFF2-40B4-BE49-F238E27FC236}">
                <a16:creationId xmlns:a16="http://schemas.microsoft.com/office/drawing/2014/main" id="{5A80B079-F5CB-7087-16D8-6DDA805F616A}"/>
              </a:ext>
            </a:extLst>
          </p:cNvPr>
          <p:cNvSpPr txBox="1">
            <a:spLocks/>
          </p:cNvSpPr>
          <p:nvPr/>
        </p:nvSpPr>
        <p:spPr>
          <a:xfrm>
            <a:off x="6262998" y="5476690"/>
            <a:ext cx="5144699" cy="631583"/>
          </a:xfrm>
          <a:prstGeom prst="rect">
            <a:avLst/>
          </a:prstGeom>
        </p:spPr>
        <p:txBody>
          <a:bodyPr vert="horz" wrap="square" lIns="0" tIns="15875"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2700">
              <a:spcBef>
                <a:spcPts val="125"/>
              </a:spcBef>
            </a:pPr>
            <a:r>
              <a:rPr lang="en-US" sz="4000" dirty="0">
                <a:solidFill>
                  <a:schemeClr val="bg1"/>
                </a:solidFill>
                <a:latin typeface="Bebas Neue" panose="020B0606020202050201" pitchFamily="34" charset="0"/>
              </a:rPr>
              <a:t>Personal details</a:t>
            </a:r>
          </a:p>
        </p:txBody>
      </p:sp>
      <p:pic>
        <p:nvPicPr>
          <p:cNvPr id="15" name="Picture 14">
            <a:extLst>
              <a:ext uri="{FF2B5EF4-FFF2-40B4-BE49-F238E27FC236}">
                <a16:creationId xmlns:a16="http://schemas.microsoft.com/office/drawing/2014/main" id="{B7B8A7E6-0D7B-B0CA-1EC9-F1F2EC179EF1}"/>
              </a:ext>
            </a:extLst>
          </p:cNvPr>
          <p:cNvPicPr>
            <a:picLocks noChangeAspect="1"/>
          </p:cNvPicPr>
          <p:nvPr/>
        </p:nvPicPr>
        <p:blipFill>
          <a:blip r:embed="rId4"/>
          <a:stretch>
            <a:fillRect/>
          </a:stretch>
        </p:blipFill>
        <p:spPr>
          <a:xfrm>
            <a:off x="11148159" y="2096284"/>
            <a:ext cx="2151062" cy="2151062"/>
          </a:xfrm>
          <a:prstGeom prst="rect">
            <a:avLst/>
          </a:prstGeom>
        </p:spPr>
      </p:pic>
      <p:sp>
        <p:nvSpPr>
          <p:cNvPr id="16" name="object 3">
            <a:extLst>
              <a:ext uri="{FF2B5EF4-FFF2-40B4-BE49-F238E27FC236}">
                <a16:creationId xmlns:a16="http://schemas.microsoft.com/office/drawing/2014/main" id="{E90F2453-7184-0B3C-008E-BFE9EDBE0073}"/>
              </a:ext>
            </a:extLst>
          </p:cNvPr>
          <p:cNvSpPr txBox="1">
            <a:spLocks/>
          </p:cNvSpPr>
          <p:nvPr/>
        </p:nvSpPr>
        <p:spPr>
          <a:xfrm>
            <a:off x="9733090" y="4884916"/>
            <a:ext cx="5144699" cy="631583"/>
          </a:xfrm>
          <a:prstGeom prst="rect">
            <a:avLst/>
          </a:prstGeom>
        </p:spPr>
        <p:txBody>
          <a:bodyPr vert="horz" wrap="square" lIns="0" tIns="15875"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2700">
              <a:spcBef>
                <a:spcPts val="125"/>
              </a:spcBef>
            </a:pPr>
            <a:r>
              <a:rPr lang="en-US" sz="4000" dirty="0">
                <a:solidFill>
                  <a:schemeClr val="bg1"/>
                </a:solidFill>
                <a:latin typeface="Bebas Neue" panose="020B0606020202050201" pitchFamily="34" charset="0"/>
                <a:cs typeface="Arial" panose="020B0604020202020204" pitchFamily="34" charset="0"/>
              </a:rPr>
              <a:t>Project link on git</a:t>
            </a:r>
          </a:p>
        </p:txBody>
      </p:sp>
      <mc:AlternateContent xmlns:mc="http://schemas.openxmlformats.org/markup-compatibility/2006">
        <mc:Choice xmlns:am3d="http://schemas.microsoft.com/office/drawing/2017/model3d" Requires="am3d">
          <p:graphicFrame>
            <p:nvGraphicFramePr>
              <p:cNvPr id="17" name="3D Model 16" descr="Zany Face Emoji">
                <a:extLst>
                  <a:ext uri="{FF2B5EF4-FFF2-40B4-BE49-F238E27FC236}">
                    <a16:creationId xmlns:a16="http://schemas.microsoft.com/office/drawing/2014/main" id="{5EAC2C35-BFB8-C881-9772-C1C970807005}"/>
                  </a:ext>
                </a:extLst>
              </p:cNvPr>
              <p:cNvGraphicFramePr>
                <a:graphicFrameLocks noChangeAspect="1"/>
              </p:cNvGraphicFramePr>
              <p:nvPr>
                <p:extLst>
                  <p:ext uri="{D42A27DB-BD31-4B8C-83A1-F6EECF244321}">
                    <p14:modId xmlns:p14="http://schemas.microsoft.com/office/powerpoint/2010/main" val="1729983433"/>
                  </p:ext>
                </p:extLst>
              </p:nvPr>
            </p:nvGraphicFramePr>
            <p:xfrm>
              <a:off x="4553020" y="5152521"/>
              <a:ext cx="2296683" cy="2308965"/>
            </p:xfrm>
            <a:graphic>
              <a:graphicData uri="http://schemas.microsoft.com/office/drawing/2017/model3d">
                <am3d:model3d r:embed="rId5">
                  <am3d:spPr>
                    <a:xfrm>
                      <a:off x="0" y="0"/>
                      <a:ext cx="2296683" cy="2308965"/>
                    </a:xfrm>
                    <a:prstGeom prst="rect">
                      <a:avLst/>
                    </a:prstGeom>
                  </am3d:spPr>
                  <am3d:camera>
                    <am3d:pos x="0" y="0" z="81455949"/>
                    <am3d:up dx="0" dy="36000000" dz="0"/>
                    <am3d:lookAt x="0" y="0" z="0"/>
                    <am3d:perspective fov="2700000"/>
                  </am3d:camera>
                  <am3d:trans>
                    <am3d:meterPerModelUnit n="95240" d="1000000"/>
                    <am3d:preTrans dx="29" dy="-18000000" dz="-19805"/>
                    <am3d:scale>
                      <am3d:sx n="1000000" d="1000000"/>
                      <am3d:sy n="1000000" d="1000000"/>
                      <am3d:sz n="1000000" d="1000000"/>
                    </am3d:scale>
                    <am3d:rot ax="-30432" ay="407972" az="-3601"/>
                    <am3d:postTrans dx="0" dy="0" dz="0"/>
                  </am3d:trans>
                  <am3d:raster rName="Office3DRenderer" rVer="16.0.8326">
                    <am3d:blip r:embed="rId6"/>
                  </am3d:raster>
                  <am3d:objViewport viewportSz="41143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Zany Face Emoji">
                <a:extLst>
                  <a:ext uri="{FF2B5EF4-FFF2-40B4-BE49-F238E27FC236}">
                    <a16:creationId xmlns:a16="http://schemas.microsoft.com/office/drawing/2014/main" id="{5EAC2C35-BFB8-C881-9772-C1C970807005}"/>
                  </a:ext>
                </a:extLst>
              </p:cNvPr>
              <p:cNvPicPr>
                <a:picLocks noGrp="1" noRot="1" noChangeAspect="1" noMove="1" noResize="1" noEditPoints="1" noAdjustHandles="1" noChangeArrowheads="1" noChangeShapeType="1" noCrop="1"/>
              </p:cNvPicPr>
              <p:nvPr/>
            </p:nvPicPr>
            <p:blipFill>
              <a:blip r:embed="rId6"/>
              <a:stretch>
                <a:fillRect/>
              </a:stretch>
            </p:blipFill>
            <p:spPr>
              <a:xfrm>
                <a:off x="4553020" y="5152521"/>
                <a:ext cx="2296683" cy="2308965"/>
              </a:xfrm>
              <a:prstGeom prst="rect">
                <a:avLst/>
              </a:prstGeom>
            </p:spPr>
          </p:pic>
        </mc:Fallback>
      </mc:AlternateContent>
    </p:spTree>
    <p:extLst>
      <p:ext uri="{BB962C8B-B14F-4D97-AF65-F5344CB8AC3E}">
        <p14:creationId xmlns:p14="http://schemas.microsoft.com/office/powerpoint/2010/main" val="2734631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sp>
      <p:sp>
        <p:nvSpPr>
          <p:cNvPr id="4" name="Text 2"/>
          <p:cNvSpPr/>
          <p:nvPr/>
        </p:nvSpPr>
        <p:spPr>
          <a:xfrm>
            <a:off x="833199" y="1648777"/>
            <a:ext cx="7962900" cy="722114"/>
          </a:xfrm>
          <a:prstGeom prst="rect">
            <a:avLst/>
          </a:prstGeom>
          <a:noFill/>
          <a:ln/>
        </p:spPr>
        <p:txBody>
          <a:bodyPr wrap="none" rtlCol="0" anchor="t"/>
          <a:lstStyle/>
          <a:p>
            <a:pPr marL="0" indent="0">
              <a:lnSpc>
                <a:spcPts val="5686"/>
              </a:lnSpc>
              <a:buNone/>
            </a:pPr>
            <a:r>
              <a:rPr lang="en-US" sz="4374" dirty="0">
                <a:solidFill>
                  <a:srgbClr val="F2F2F3"/>
                </a:solidFill>
                <a:latin typeface="Poppins" pitchFamily="34" charset="0"/>
                <a:ea typeface="Poppins" pitchFamily="34" charset="-122"/>
                <a:cs typeface="Poppins" pitchFamily="34" charset="-120"/>
              </a:rPr>
              <a:t>The Importance of Interfaces</a:t>
            </a:r>
            <a:endParaRPr lang="en-US" sz="4374" dirty="0"/>
          </a:p>
        </p:txBody>
      </p:sp>
      <p:sp>
        <p:nvSpPr>
          <p:cNvPr id="5" name="Shape 3"/>
          <p:cNvSpPr/>
          <p:nvPr/>
        </p:nvSpPr>
        <p:spPr>
          <a:xfrm>
            <a:off x="833199" y="3037403"/>
            <a:ext cx="12964001" cy="44410"/>
          </a:xfrm>
          <a:prstGeom prst="rect">
            <a:avLst/>
          </a:prstGeom>
          <a:solidFill>
            <a:srgbClr val="494950"/>
          </a:solidFill>
          <a:ln/>
        </p:spPr>
      </p:sp>
      <p:sp>
        <p:nvSpPr>
          <p:cNvPr id="6" name="Shape 4"/>
          <p:cNvSpPr/>
          <p:nvPr/>
        </p:nvSpPr>
        <p:spPr>
          <a:xfrm>
            <a:off x="2897565" y="3037403"/>
            <a:ext cx="44410" cy="777597"/>
          </a:xfrm>
          <a:prstGeom prst="rect">
            <a:avLst/>
          </a:prstGeom>
          <a:solidFill>
            <a:srgbClr val="494950"/>
          </a:solidFill>
          <a:ln/>
        </p:spPr>
      </p:sp>
      <p:sp>
        <p:nvSpPr>
          <p:cNvPr id="7" name="Shape 5"/>
          <p:cNvSpPr/>
          <p:nvPr/>
        </p:nvSpPr>
        <p:spPr>
          <a:xfrm>
            <a:off x="2669858" y="2787491"/>
            <a:ext cx="499943" cy="499943"/>
          </a:xfrm>
          <a:prstGeom prst="roundRect">
            <a:avLst>
              <a:gd name="adj" fmla="val 10974"/>
            </a:avLst>
          </a:prstGeom>
          <a:solidFill>
            <a:srgbClr val="3D3D42"/>
          </a:solidFill>
          <a:ln w="7620">
            <a:solidFill>
              <a:srgbClr val="494950"/>
            </a:solidFill>
            <a:prstDash val="solid"/>
          </a:ln>
        </p:spPr>
      </p:sp>
      <p:sp>
        <p:nvSpPr>
          <p:cNvPr id="8" name="Text 6"/>
          <p:cNvSpPr/>
          <p:nvPr/>
        </p:nvSpPr>
        <p:spPr>
          <a:xfrm>
            <a:off x="2870240" y="2820829"/>
            <a:ext cx="9906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9" name="Text 7"/>
          <p:cNvSpPr/>
          <p:nvPr/>
        </p:nvSpPr>
        <p:spPr>
          <a:xfrm>
            <a:off x="1464350" y="4037290"/>
            <a:ext cx="2910840" cy="360998"/>
          </a:xfrm>
          <a:prstGeom prst="rect">
            <a:avLst/>
          </a:prstGeom>
          <a:noFill/>
          <a:ln/>
        </p:spPr>
        <p:txBody>
          <a:bodyPr wrap="none" rtlCol="0" anchor="t"/>
          <a:lstStyle/>
          <a:p>
            <a:pPr marL="0" indent="0" algn="ctr">
              <a:lnSpc>
                <a:spcPts val="2843"/>
              </a:lnSpc>
              <a:buNone/>
            </a:pPr>
            <a:r>
              <a:rPr lang="en-US" sz="2187" dirty="0">
                <a:solidFill>
                  <a:srgbClr val="E5E0DF"/>
                </a:solidFill>
                <a:latin typeface="Poppins" pitchFamily="34" charset="0"/>
                <a:ea typeface="Poppins" pitchFamily="34" charset="-122"/>
                <a:cs typeface="Poppins" pitchFamily="34" charset="-120"/>
              </a:rPr>
              <a:t>What is an interface?</a:t>
            </a:r>
            <a:endParaRPr lang="en-US" sz="2187" dirty="0"/>
          </a:p>
        </p:txBody>
      </p:sp>
      <p:sp>
        <p:nvSpPr>
          <p:cNvPr id="10" name="Text 8"/>
          <p:cNvSpPr/>
          <p:nvPr/>
        </p:nvSpPr>
        <p:spPr>
          <a:xfrm>
            <a:off x="1055370" y="4620458"/>
            <a:ext cx="3728799" cy="1599248"/>
          </a:xfrm>
          <a:prstGeom prst="rect">
            <a:avLst/>
          </a:prstGeom>
          <a:noFill/>
          <a:ln/>
        </p:spPr>
        <p:txBody>
          <a:bodyPr wrap="square" rtlCol="0" anchor="t"/>
          <a:lstStyle/>
          <a:p>
            <a:pPr marL="0" indent="0" algn="ctr">
              <a:lnSpc>
                <a:spcPts val="3149"/>
              </a:lnSpc>
              <a:buNone/>
            </a:pPr>
            <a:r>
              <a:rPr lang="en-US" sz="1750" dirty="0">
                <a:solidFill>
                  <a:srgbClr val="E5E0DF"/>
                </a:solidFill>
                <a:latin typeface="Roboto" pitchFamily="34" charset="0"/>
                <a:ea typeface="Roboto" pitchFamily="34" charset="-122"/>
                <a:cs typeface="Roboto" pitchFamily="34" charset="-120"/>
              </a:rPr>
              <a:t>An interface is a contract that specifies a set of methods, properties, and events that a class must implement.</a:t>
            </a:r>
            <a:endParaRPr lang="en-US" sz="1750" dirty="0"/>
          </a:p>
        </p:txBody>
      </p:sp>
      <p:sp>
        <p:nvSpPr>
          <p:cNvPr id="11" name="Shape 9"/>
          <p:cNvSpPr/>
          <p:nvPr/>
        </p:nvSpPr>
        <p:spPr>
          <a:xfrm>
            <a:off x="7292876" y="3037403"/>
            <a:ext cx="44410" cy="777597"/>
          </a:xfrm>
          <a:prstGeom prst="rect">
            <a:avLst/>
          </a:prstGeom>
          <a:solidFill>
            <a:srgbClr val="494950"/>
          </a:solidFill>
          <a:ln/>
        </p:spPr>
      </p:sp>
      <p:sp>
        <p:nvSpPr>
          <p:cNvPr id="12" name="Shape 10"/>
          <p:cNvSpPr/>
          <p:nvPr/>
        </p:nvSpPr>
        <p:spPr>
          <a:xfrm>
            <a:off x="7065169" y="2787491"/>
            <a:ext cx="499943" cy="499943"/>
          </a:xfrm>
          <a:prstGeom prst="roundRect">
            <a:avLst>
              <a:gd name="adj" fmla="val 10974"/>
            </a:avLst>
          </a:prstGeom>
          <a:solidFill>
            <a:srgbClr val="3D3D42"/>
          </a:solidFill>
          <a:ln w="7620">
            <a:solidFill>
              <a:srgbClr val="494950"/>
            </a:solidFill>
            <a:prstDash val="solid"/>
          </a:ln>
        </p:spPr>
      </p:sp>
      <p:sp>
        <p:nvSpPr>
          <p:cNvPr id="13" name="Text 11"/>
          <p:cNvSpPr/>
          <p:nvPr/>
        </p:nvSpPr>
        <p:spPr>
          <a:xfrm>
            <a:off x="7219831" y="2820829"/>
            <a:ext cx="19050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4" name="Text 12"/>
          <p:cNvSpPr/>
          <p:nvPr/>
        </p:nvSpPr>
        <p:spPr>
          <a:xfrm>
            <a:off x="5932051" y="4037290"/>
            <a:ext cx="2766060" cy="360998"/>
          </a:xfrm>
          <a:prstGeom prst="rect">
            <a:avLst/>
          </a:prstGeom>
          <a:noFill/>
          <a:ln/>
        </p:spPr>
        <p:txBody>
          <a:bodyPr wrap="none" rtlCol="0" anchor="t"/>
          <a:lstStyle/>
          <a:p>
            <a:pPr marL="0" indent="0" algn="ctr">
              <a:lnSpc>
                <a:spcPts val="2843"/>
              </a:lnSpc>
              <a:buNone/>
            </a:pPr>
            <a:r>
              <a:rPr lang="en-US" sz="2187" dirty="0">
                <a:solidFill>
                  <a:srgbClr val="E5E0DF"/>
                </a:solidFill>
                <a:latin typeface="Poppins" pitchFamily="34" charset="0"/>
                <a:ea typeface="Poppins" pitchFamily="34" charset="-122"/>
                <a:cs typeface="Poppins" pitchFamily="34" charset="-120"/>
              </a:rPr>
              <a:t>Why use interfaces?</a:t>
            </a:r>
            <a:endParaRPr lang="en-US" sz="2187" dirty="0"/>
          </a:p>
        </p:txBody>
      </p:sp>
      <p:sp>
        <p:nvSpPr>
          <p:cNvPr id="15" name="Text 13"/>
          <p:cNvSpPr/>
          <p:nvPr/>
        </p:nvSpPr>
        <p:spPr>
          <a:xfrm>
            <a:off x="5450681" y="4620458"/>
            <a:ext cx="3728918" cy="1599248"/>
          </a:xfrm>
          <a:prstGeom prst="rect">
            <a:avLst/>
          </a:prstGeom>
          <a:noFill/>
          <a:ln/>
        </p:spPr>
        <p:txBody>
          <a:bodyPr wrap="square" rtlCol="0" anchor="t"/>
          <a:lstStyle/>
          <a:p>
            <a:pPr marL="0" indent="0" algn="ctr">
              <a:lnSpc>
                <a:spcPts val="3149"/>
              </a:lnSpc>
              <a:buNone/>
            </a:pPr>
            <a:r>
              <a:rPr lang="en-US" sz="1750" dirty="0">
                <a:solidFill>
                  <a:srgbClr val="E5E0DF"/>
                </a:solidFill>
                <a:latin typeface="Roboto" pitchFamily="34" charset="0"/>
                <a:ea typeface="Roboto" pitchFamily="34" charset="-122"/>
                <a:cs typeface="Roboto" pitchFamily="34" charset="-120"/>
              </a:rPr>
              <a:t>Interfaces help create more flexible and maintainable code, as they allow classes to have multiple behaviors and can be used for polymorphism.</a:t>
            </a:r>
            <a:endParaRPr lang="en-US" sz="1750" dirty="0"/>
          </a:p>
        </p:txBody>
      </p:sp>
      <p:sp>
        <p:nvSpPr>
          <p:cNvPr id="16" name="Shape 14"/>
          <p:cNvSpPr/>
          <p:nvPr/>
        </p:nvSpPr>
        <p:spPr>
          <a:xfrm>
            <a:off x="11688306" y="3037403"/>
            <a:ext cx="44410" cy="777597"/>
          </a:xfrm>
          <a:prstGeom prst="rect">
            <a:avLst/>
          </a:prstGeom>
          <a:solidFill>
            <a:srgbClr val="494950"/>
          </a:solidFill>
          <a:ln/>
        </p:spPr>
      </p:sp>
      <p:sp>
        <p:nvSpPr>
          <p:cNvPr id="17" name="Shape 15"/>
          <p:cNvSpPr/>
          <p:nvPr/>
        </p:nvSpPr>
        <p:spPr>
          <a:xfrm>
            <a:off x="11460599" y="2787491"/>
            <a:ext cx="499943" cy="499943"/>
          </a:xfrm>
          <a:prstGeom prst="roundRect">
            <a:avLst>
              <a:gd name="adj" fmla="val 10974"/>
            </a:avLst>
          </a:prstGeom>
          <a:solidFill>
            <a:srgbClr val="3D3D42"/>
          </a:solidFill>
          <a:ln w="7620">
            <a:solidFill>
              <a:srgbClr val="494950"/>
            </a:solidFill>
            <a:prstDash val="solid"/>
          </a:ln>
        </p:spPr>
      </p:sp>
      <p:sp>
        <p:nvSpPr>
          <p:cNvPr id="18" name="Text 16"/>
          <p:cNvSpPr/>
          <p:nvPr/>
        </p:nvSpPr>
        <p:spPr>
          <a:xfrm>
            <a:off x="11611451" y="2820829"/>
            <a:ext cx="19812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19" name="Text 17"/>
          <p:cNvSpPr/>
          <p:nvPr/>
        </p:nvSpPr>
        <p:spPr>
          <a:xfrm>
            <a:off x="9846112" y="4037290"/>
            <a:ext cx="3728918" cy="721995"/>
          </a:xfrm>
          <a:prstGeom prst="rect">
            <a:avLst/>
          </a:prstGeom>
          <a:noFill/>
          <a:ln/>
        </p:spPr>
        <p:txBody>
          <a:bodyPr wrap="square" rtlCol="0" anchor="t"/>
          <a:lstStyle/>
          <a:p>
            <a:pPr marL="0" indent="0" algn="ctr">
              <a:lnSpc>
                <a:spcPts val="2843"/>
              </a:lnSpc>
              <a:buNone/>
            </a:pPr>
            <a:r>
              <a:rPr lang="en-US" sz="2187" dirty="0">
                <a:solidFill>
                  <a:srgbClr val="E5E0DF"/>
                </a:solidFill>
                <a:latin typeface="Poppins" pitchFamily="34" charset="0"/>
                <a:ea typeface="Poppins" pitchFamily="34" charset="-122"/>
                <a:cs typeface="Poppins" pitchFamily="34" charset="-120"/>
              </a:rPr>
              <a:t>Best practices for interfaces</a:t>
            </a:r>
            <a:endParaRPr lang="en-US" sz="2187" dirty="0"/>
          </a:p>
        </p:txBody>
      </p:sp>
      <p:sp>
        <p:nvSpPr>
          <p:cNvPr id="20" name="Text 18"/>
          <p:cNvSpPr/>
          <p:nvPr/>
        </p:nvSpPr>
        <p:spPr>
          <a:xfrm>
            <a:off x="9846112" y="4981456"/>
            <a:ext cx="3728918" cy="1599248"/>
          </a:xfrm>
          <a:prstGeom prst="rect">
            <a:avLst/>
          </a:prstGeom>
          <a:noFill/>
          <a:ln/>
        </p:spPr>
        <p:txBody>
          <a:bodyPr wrap="square" rtlCol="0" anchor="t"/>
          <a:lstStyle/>
          <a:p>
            <a:pPr marL="0" indent="0" algn="ctr">
              <a:lnSpc>
                <a:spcPts val="3149"/>
              </a:lnSpc>
              <a:buNone/>
            </a:pPr>
            <a:r>
              <a:rPr lang="en-US" sz="1750" dirty="0">
                <a:solidFill>
                  <a:srgbClr val="E5E0DF"/>
                </a:solidFill>
                <a:latin typeface="Roboto" pitchFamily="34" charset="0"/>
                <a:ea typeface="Roboto" pitchFamily="34" charset="-122"/>
                <a:cs typeface="Roboto" pitchFamily="34" charset="-120"/>
              </a:rPr>
              <a:t>Keep interfaces small and modular, using concise and descriptive names for their members. Use abstraction to decouple implementation details.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sp>
      <p:sp>
        <p:nvSpPr>
          <p:cNvPr id="4" name="Text 2"/>
          <p:cNvSpPr/>
          <p:nvPr/>
        </p:nvSpPr>
        <p:spPr>
          <a:xfrm>
            <a:off x="833199" y="1071443"/>
            <a:ext cx="5524500" cy="722114"/>
          </a:xfrm>
          <a:prstGeom prst="rect">
            <a:avLst/>
          </a:prstGeom>
          <a:noFill/>
          <a:ln/>
        </p:spPr>
        <p:txBody>
          <a:bodyPr wrap="none" rtlCol="0" anchor="t"/>
          <a:lstStyle/>
          <a:p>
            <a:pPr marL="0" indent="0">
              <a:lnSpc>
                <a:spcPts val="5686"/>
              </a:lnSpc>
              <a:buNone/>
            </a:pPr>
            <a:r>
              <a:rPr lang="en-US" sz="4374" dirty="0">
                <a:solidFill>
                  <a:srgbClr val="F2F2F3"/>
                </a:solidFill>
                <a:latin typeface="Poppins" pitchFamily="34" charset="0"/>
                <a:ea typeface="Poppins" pitchFamily="34" charset="-122"/>
                <a:cs typeface="Poppins" pitchFamily="34" charset="-120"/>
              </a:rPr>
              <a:t>Type and Ambiguity</a:t>
            </a:r>
            <a:endParaRPr lang="en-US" sz="4374" dirty="0"/>
          </a:p>
        </p:txBody>
      </p:sp>
      <p:sp>
        <p:nvSpPr>
          <p:cNvPr id="5" name="Shape 3"/>
          <p:cNvSpPr/>
          <p:nvPr/>
        </p:nvSpPr>
        <p:spPr>
          <a:xfrm>
            <a:off x="833199" y="2279571"/>
            <a:ext cx="499943" cy="499943"/>
          </a:xfrm>
          <a:prstGeom prst="roundRect">
            <a:avLst>
              <a:gd name="adj" fmla="val 10974"/>
            </a:avLst>
          </a:prstGeom>
          <a:solidFill>
            <a:srgbClr val="3D3D42"/>
          </a:solidFill>
          <a:ln w="7620">
            <a:solidFill>
              <a:srgbClr val="494950"/>
            </a:solidFill>
            <a:prstDash val="solid"/>
          </a:ln>
        </p:spPr>
      </p:sp>
      <p:sp>
        <p:nvSpPr>
          <p:cNvPr id="6" name="Text 4"/>
          <p:cNvSpPr/>
          <p:nvPr/>
        </p:nvSpPr>
        <p:spPr>
          <a:xfrm>
            <a:off x="1033582" y="2312908"/>
            <a:ext cx="9906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7" name="Text 5"/>
          <p:cNvSpPr/>
          <p:nvPr/>
        </p:nvSpPr>
        <p:spPr>
          <a:xfrm>
            <a:off x="1555313" y="2348984"/>
            <a:ext cx="2667000" cy="360998"/>
          </a:xfrm>
          <a:prstGeom prst="rect">
            <a:avLst/>
          </a:prstGeom>
          <a:noFill/>
          <a:ln/>
        </p:spPr>
        <p:txBody>
          <a:bodyPr wrap="none" rtlCol="0" anchor="t"/>
          <a:lstStyle/>
          <a:p>
            <a:pPr marL="0" indent="0">
              <a:lnSpc>
                <a:spcPts val="2843"/>
              </a:lnSpc>
              <a:buNone/>
            </a:pPr>
            <a:r>
              <a:rPr lang="en-US" sz="2187" dirty="0">
                <a:solidFill>
                  <a:srgbClr val="E5E0DF"/>
                </a:solidFill>
                <a:latin typeface="Poppins" pitchFamily="34" charset="0"/>
                <a:ea typeface="Poppins" pitchFamily="34" charset="-122"/>
                <a:cs typeface="Poppins" pitchFamily="34" charset="-120"/>
              </a:rPr>
              <a:t>What is type in C#?</a:t>
            </a:r>
            <a:endParaRPr lang="en-US" sz="2187" dirty="0"/>
          </a:p>
        </p:txBody>
      </p:sp>
      <p:sp>
        <p:nvSpPr>
          <p:cNvPr id="8" name="Text 6"/>
          <p:cNvSpPr/>
          <p:nvPr/>
        </p:nvSpPr>
        <p:spPr>
          <a:xfrm>
            <a:off x="1555313" y="2932152"/>
            <a:ext cx="2905601" cy="1599248"/>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Type is a fundamental concept in C# that determines how values are stored and interpreted.</a:t>
            </a:r>
            <a:endParaRPr lang="en-US" sz="1750" dirty="0"/>
          </a:p>
        </p:txBody>
      </p:sp>
      <p:sp>
        <p:nvSpPr>
          <p:cNvPr id="9" name="Shape 7"/>
          <p:cNvSpPr/>
          <p:nvPr/>
        </p:nvSpPr>
        <p:spPr>
          <a:xfrm>
            <a:off x="4683085" y="2279571"/>
            <a:ext cx="499943" cy="499943"/>
          </a:xfrm>
          <a:prstGeom prst="roundRect">
            <a:avLst>
              <a:gd name="adj" fmla="val 10974"/>
            </a:avLst>
          </a:prstGeom>
          <a:solidFill>
            <a:srgbClr val="3D3D42"/>
          </a:solidFill>
          <a:ln w="7620">
            <a:solidFill>
              <a:srgbClr val="494950"/>
            </a:solidFill>
            <a:prstDash val="solid"/>
          </a:ln>
        </p:spPr>
      </p:sp>
      <p:sp>
        <p:nvSpPr>
          <p:cNvPr id="10" name="Text 8"/>
          <p:cNvSpPr/>
          <p:nvPr/>
        </p:nvSpPr>
        <p:spPr>
          <a:xfrm>
            <a:off x="4837748" y="2312908"/>
            <a:ext cx="19050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1" name="Text 9"/>
          <p:cNvSpPr/>
          <p:nvPr/>
        </p:nvSpPr>
        <p:spPr>
          <a:xfrm>
            <a:off x="5405199" y="2348984"/>
            <a:ext cx="2636520" cy="360998"/>
          </a:xfrm>
          <a:prstGeom prst="rect">
            <a:avLst/>
          </a:prstGeom>
          <a:noFill/>
          <a:ln/>
        </p:spPr>
        <p:txBody>
          <a:bodyPr wrap="none" rtlCol="0" anchor="t"/>
          <a:lstStyle/>
          <a:p>
            <a:pPr marL="0" indent="0">
              <a:lnSpc>
                <a:spcPts val="2843"/>
              </a:lnSpc>
              <a:buNone/>
            </a:pPr>
            <a:r>
              <a:rPr lang="en-US" sz="2187" dirty="0">
                <a:solidFill>
                  <a:srgbClr val="E5E0DF"/>
                </a:solidFill>
                <a:latin typeface="Poppins" pitchFamily="34" charset="0"/>
                <a:ea typeface="Poppins" pitchFamily="34" charset="-122"/>
                <a:cs typeface="Poppins" pitchFamily="34" charset="-120"/>
              </a:rPr>
              <a:t>What is ambiguity?</a:t>
            </a:r>
            <a:endParaRPr lang="en-US" sz="2187" dirty="0"/>
          </a:p>
        </p:txBody>
      </p:sp>
      <p:sp>
        <p:nvSpPr>
          <p:cNvPr id="12" name="Text 10"/>
          <p:cNvSpPr/>
          <p:nvPr/>
        </p:nvSpPr>
        <p:spPr>
          <a:xfrm>
            <a:off x="5405199" y="2932152"/>
            <a:ext cx="2905601" cy="1999059"/>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Ambiguity occurs when the C# compiler is uncertain about which type or method to use based on the context or syntax of the code.</a:t>
            </a:r>
            <a:endParaRPr lang="en-US" sz="1750" dirty="0"/>
          </a:p>
        </p:txBody>
      </p:sp>
      <p:sp>
        <p:nvSpPr>
          <p:cNvPr id="13" name="Shape 11"/>
          <p:cNvSpPr/>
          <p:nvPr/>
        </p:nvSpPr>
        <p:spPr>
          <a:xfrm>
            <a:off x="833199" y="5306139"/>
            <a:ext cx="499943" cy="499943"/>
          </a:xfrm>
          <a:prstGeom prst="roundRect">
            <a:avLst>
              <a:gd name="adj" fmla="val 10974"/>
            </a:avLst>
          </a:prstGeom>
          <a:solidFill>
            <a:srgbClr val="3D3D42"/>
          </a:solidFill>
          <a:ln w="7620">
            <a:solidFill>
              <a:srgbClr val="494950"/>
            </a:solidFill>
            <a:prstDash val="solid"/>
          </a:ln>
        </p:spPr>
      </p:sp>
      <p:sp>
        <p:nvSpPr>
          <p:cNvPr id="14" name="Text 12"/>
          <p:cNvSpPr/>
          <p:nvPr/>
        </p:nvSpPr>
        <p:spPr>
          <a:xfrm>
            <a:off x="984052" y="5339477"/>
            <a:ext cx="19812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15" name="Text 13"/>
          <p:cNvSpPr/>
          <p:nvPr/>
        </p:nvSpPr>
        <p:spPr>
          <a:xfrm>
            <a:off x="1555313" y="5375553"/>
            <a:ext cx="3634740" cy="360998"/>
          </a:xfrm>
          <a:prstGeom prst="rect">
            <a:avLst/>
          </a:prstGeom>
          <a:noFill/>
          <a:ln/>
        </p:spPr>
        <p:txBody>
          <a:bodyPr wrap="none" rtlCol="0" anchor="t"/>
          <a:lstStyle/>
          <a:p>
            <a:pPr marL="0" indent="0">
              <a:lnSpc>
                <a:spcPts val="2843"/>
              </a:lnSpc>
              <a:buNone/>
            </a:pPr>
            <a:r>
              <a:rPr lang="en-US" sz="2187" dirty="0">
                <a:solidFill>
                  <a:srgbClr val="E5E0DF"/>
                </a:solidFill>
                <a:latin typeface="Poppins" pitchFamily="34" charset="0"/>
                <a:ea typeface="Poppins" pitchFamily="34" charset="-122"/>
                <a:cs typeface="Poppins" pitchFamily="34" charset="-120"/>
              </a:rPr>
              <a:t>How to handle ambiguity?</a:t>
            </a:r>
            <a:endParaRPr lang="en-US" sz="2187" dirty="0"/>
          </a:p>
        </p:txBody>
      </p:sp>
      <p:sp>
        <p:nvSpPr>
          <p:cNvPr id="16" name="Text 14"/>
          <p:cNvSpPr/>
          <p:nvPr/>
        </p:nvSpPr>
        <p:spPr>
          <a:xfrm>
            <a:off x="1555313" y="5958721"/>
            <a:ext cx="6755487" cy="1199436"/>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You can use aliases to simplify complex type names and avoid naming conflicts. You can also use explicit casting and fully qualified names to resolve ambiguity.</a:t>
            </a:r>
            <a:endParaRPr lang="en-US" sz="1750" dirty="0"/>
          </a:p>
        </p:txBody>
      </p:sp>
      <p:pic>
        <p:nvPicPr>
          <p:cNvPr id="1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sp>
      <p:sp>
        <p:nvSpPr>
          <p:cNvPr id="4" name="Text 2"/>
          <p:cNvSpPr/>
          <p:nvPr/>
        </p:nvSpPr>
        <p:spPr>
          <a:xfrm>
            <a:off x="785187" y="742712"/>
            <a:ext cx="5875020" cy="505420"/>
          </a:xfrm>
          <a:prstGeom prst="rect">
            <a:avLst/>
          </a:prstGeom>
          <a:noFill/>
          <a:ln/>
        </p:spPr>
        <p:txBody>
          <a:bodyPr wrap="none" rtlCol="0" anchor="t"/>
          <a:lstStyle/>
          <a:p>
            <a:pPr marL="0" indent="0">
              <a:lnSpc>
                <a:spcPts val="3980"/>
              </a:lnSpc>
              <a:buNone/>
            </a:pPr>
            <a:r>
              <a:rPr lang="en-US" sz="3062" dirty="0">
                <a:solidFill>
                  <a:srgbClr val="F2F2F3"/>
                </a:solidFill>
                <a:latin typeface="Poppins" pitchFamily="34" charset="0"/>
                <a:ea typeface="Poppins" pitchFamily="34" charset="-122"/>
                <a:cs typeface="Poppins" pitchFamily="34" charset="-120"/>
              </a:rPr>
              <a:t>Design Patterns with Interfaces</a:t>
            </a:r>
            <a:endParaRPr lang="en-US" sz="3062" dirty="0"/>
          </a:p>
        </p:txBody>
      </p:sp>
      <p:pic>
        <p:nvPicPr>
          <p:cNvPr id="5" name="Image 0" descr="preencoded.png"/>
          <p:cNvPicPr>
            <a:picLocks noChangeAspect="1"/>
          </p:cNvPicPr>
          <p:nvPr/>
        </p:nvPicPr>
        <p:blipFill>
          <a:blip r:embed="rId3"/>
          <a:stretch>
            <a:fillRect/>
          </a:stretch>
        </p:blipFill>
        <p:spPr>
          <a:xfrm>
            <a:off x="1045203" y="1829820"/>
            <a:ext cx="2649249" cy="2649249"/>
          </a:xfrm>
          <a:prstGeom prst="rect">
            <a:avLst/>
          </a:prstGeom>
        </p:spPr>
      </p:pic>
      <p:sp>
        <p:nvSpPr>
          <p:cNvPr id="6" name="Text 3"/>
          <p:cNvSpPr/>
          <p:nvPr/>
        </p:nvSpPr>
        <p:spPr>
          <a:xfrm>
            <a:off x="1407676" y="4762619"/>
            <a:ext cx="1600200" cy="252651"/>
          </a:xfrm>
          <a:prstGeom prst="rect">
            <a:avLst/>
          </a:prstGeom>
          <a:noFill/>
          <a:ln/>
        </p:spPr>
        <p:txBody>
          <a:bodyPr wrap="none" rtlCol="0" anchor="t"/>
          <a:lstStyle/>
          <a:p>
            <a:pPr marL="0" indent="0" algn="ctr">
              <a:lnSpc>
                <a:spcPts val="1990"/>
              </a:lnSpc>
              <a:buNone/>
            </a:pPr>
            <a:r>
              <a:rPr lang="en-US" sz="1531" dirty="0">
                <a:solidFill>
                  <a:srgbClr val="F2F2F3"/>
                </a:solidFill>
                <a:latin typeface="Poppins" pitchFamily="34" charset="0"/>
                <a:ea typeface="Poppins" pitchFamily="34" charset="-122"/>
                <a:cs typeface="Poppins" pitchFamily="34" charset="-120"/>
              </a:rPr>
              <a:t>Abstract Factory</a:t>
            </a:r>
            <a:endParaRPr lang="en-US" sz="1531" dirty="0"/>
          </a:p>
        </p:txBody>
      </p:sp>
      <p:sp>
        <p:nvSpPr>
          <p:cNvPr id="7" name="Text 4"/>
          <p:cNvSpPr/>
          <p:nvPr/>
        </p:nvSpPr>
        <p:spPr>
          <a:xfrm>
            <a:off x="583049" y="5170765"/>
            <a:ext cx="3249454" cy="1119187"/>
          </a:xfrm>
          <a:prstGeom prst="rect">
            <a:avLst/>
          </a:prstGeom>
          <a:noFill/>
          <a:ln/>
        </p:spPr>
        <p:txBody>
          <a:bodyPr wrap="square" rtlCol="0" anchor="t"/>
          <a:lstStyle/>
          <a:p>
            <a:pPr marL="0" indent="0" algn="ctr">
              <a:lnSpc>
                <a:spcPts val="2204"/>
              </a:lnSpc>
              <a:buNone/>
            </a:pPr>
            <a:r>
              <a:rPr lang="en-US" sz="1225" dirty="0">
                <a:solidFill>
                  <a:srgbClr val="E5E0DF"/>
                </a:solidFill>
                <a:latin typeface="Roboto" pitchFamily="34" charset="0"/>
                <a:ea typeface="Roboto" pitchFamily="34" charset="-122"/>
                <a:cs typeface="Roboto" pitchFamily="34" charset="-120"/>
              </a:rPr>
              <a:t>Used to create families of related objects without specifying their concrete classes. Clients work with instances of abstract interfaces instead of individual objects.</a:t>
            </a:r>
            <a:endParaRPr lang="en-US" sz="1225" dirty="0"/>
          </a:p>
        </p:txBody>
      </p:sp>
      <p:pic>
        <p:nvPicPr>
          <p:cNvPr id="8" name="Image 1" descr="preencoded.png"/>
          <p:cNvPicPr>
            <a:picLocks noChangeAspect="1"/>
          </p:cNvPicPr>
          <p:nvPr/>
        </p:nvPicPr>
        <p:blipFill>
          <a:blip r:embed="rId4"/>
          <a:stretch>
            <a:fillRect/>
          </a:stretch>
        </p:blipFill>
        <p:spPr>
          <a:xfrm>
            <a:off x="4460148" y="1829820"/>
            <a:ext cx="2777304" cy="2777304"/>
          </a:xfrm>
          <a:prstGeom prst="rect">
            <a:avLst/>
          </a:prstGeom>
        </p:spPr>
      </p:pic>
      <p:sp>
        <p:nvSpPr>
          <p:cNvPr id="9" name="Text 5"/>
          <p:cNvSpPr/>
          <p:nvPr/>
        </p:nvSpPr>
        <p:spPr>
          <a:xfrm>
            <a:off x="4835009" y="4762619"/>
            <a:ext cx="1555313" cy="252651"/>
          </a:xfrm>
          <a:prstGeom prst="rect">
            <a:avLst/>
          </a:prstGeom>
          <a:noFill/>
          <a:ln/>
        </p:spPr>
        <p:txBody>
          <a:bodyPr wrap="none" rtlCol="0" anchor="t"/>
          <a:lstStyle/>
          <a:p>
            <a:pPr marL="0" indent="0" algn="ctr">
              <a:lnSpc>
                <a:spcPts val="1990"/>
              </a:lnSpc>
              <a:buNone/>
            </a:pPr>
            <a:r>
              <a:rPr lang="en-US" sz="1531" dirty="0">
                <a:solidFill>
                  <a:srgbClr val="F2F2F3"/>
                </a:solidFill>
                <a:latin typeface="Poppins" pitchFamily="34" charset="0"/>
                <a:ea typeface="Poppins" pitchFamily="34" charset="-122"/>
                <a:cs typeface="Poppins" pitchFamily="34" charset="-120"/>
              </a:rPr>
              <a:t>Bridge</a:t>
            </a:r>
            <a:endParaRPr lang="en-US" sz="1531" dirty="0"/>
          </a:p>
        </p:txBody>
      </p:sp>
      <p:sp>
        <p:nvSpPr>
          <p:cNvPr id="10" name="Text 6"/>
          <p:cNvSpPr/>
          <p:nvPr/>
        </p:nvSpPr>
        <p:spPr>
          <a:xfrm>
            <a:off x="3987998" y="5170765"/>
            <a:ext cx="3249454" cy="1678781"/>
          </a:xfrm>
          <a:prstGeom prst="rect">
            <a:avLst/>
          </a:prstGeom>
          <a:noFill/>
          <a:ln/>
        </p:spPr>
        <p:txBody>
          <a:bodyPr wrap="square" rtlCol="0" anchor="t"/>
          <a:lstStyle/>
          <a:p>
            <a:pPr marL="0" indent="0" algn="ctr">
              <a:lnSpc>
                <a:spcPts val="2204"/>
              </a:lnSpc>
              <a:buNone/>
            </a:pPr>
            <a:r>
              <a:rPr lang="en-US" sz="1225" dirty="0">
                <a:solidFill>
                  <a:srgbClr val="E5E0DF"/>
                </a:solidFill>
                <a:latin typeface="Roboto" pitchFamily="34" charset="0"/>
                <a:ea typeface="Roboto" pitchFamily="34" charset="-122"/>
                <a:cs typeface="Roboto" pitchFamily="34" charset="-120"/>
              </a:rPr>
              <a:t>Separates an abstraction from its implementation so both can evolve independently. Encapsulates the implementation details behind abstract interfaces, allowing the client to switch between different implementations.</a:t>
            </a:r>
            <a:endParaRPr lang="en-US" sz="1225" dirty="0"/>
          </a:p>
        </p:txBody>
      </p:sp>
      <p:pic>
        <p:nvPicPr>
          <p:cNvPr id="11" name="Image 2" descr="preencoded.png"/>
          <p:cNvPicPr>
            <a:picLocks noChangeAspect="1"/>
          </p:cNvPicPr>
          <p:nvPr/>
        </p:nvPicPr>
        <p:blipFill>
          <a:blip r:embed="rId5"/>
          <a:stretch>
            <a:fillRect/>
          </a:stretch>
        </p:blipFill>
        <p:spPr>
          <a:xfrm>
            <a:off x="8003148" y="1800857"/>
            <a:ext cx="2639254" cy="2639254"/>
          </a:xfrm>
          <a:prstGeom prst="rect">
            <a:avLst/>
          </a:prstGeom>
        </p:spPr>
      </p:pic>
      <p:sp>
        <p:nvSpPr>
          <p:cNvPr id="12" name="Text 7"/>
          <p:cNvSpPr/>
          <p:nvPr/>
        </p:nvSpPr>
        <p:spPr>
          <a:xfrm>
            <a:off x="7969925" y="4762619"/>
            <a:ext cx="2095500" cy="252651"/>
          </a:xfrm>
          <a:prstGeom prst="rect">
            <a:avLst/>
          </a:prstGeom>
          <a:noFill/>
          <a:ln/>
        </p:spPr>
        <p:txBody>
          <a:bodyPr wrap="none" rtlCol="0" anchor="t"/>
          <a:lstStyle/>
          <a:p>
            <a:pPr marL="0" indent="0" algn="ctr">
              <a:lnSpc>
                <a:spcPts val="1990"/>
              </a:lnSpc>
              <a:buNone/>
            </a:pPr>
            <a:r>
              <a:rPr lang="en-US" sz="1531" dirty="0">
                <a:solidFill>
                  <a:srgbClr val="F2F2F3"/>
                </a:solidFill>
                <a:latin typeface="Poppins" pitchFamily="34" charset="0"/>
                <a:ea typeface="Poppins" pitchFamily="34" charset="-122"/>
                <a:cs typeface="Poppins" pitchFamily="34" charset="-120"/>
              </a:rPr>
              <a:t>Dependency Injection</a:t>
            </a:r>
            <a:endParaRPr lang="en-US" sz="1531" dirty="0"/>
          </a:p>
        </p:txBody>
      </p:sp>
      <p:sp>
        <p:nvSpPr>
          <p:cNvPr id="13" name="Text 8"/>
          <p:cNvSpPr/>
          <p:nvPr/>
        </p:nvSpPr>
        <p:spPr>
          <a:xfrm>
            <a:off x="7392948" y="5170765"/>
            <a:ext cx="3249454" cy="1398984"/>
          </a:xfrm>
          <a:prstGeom prst="rect">
            <a:avLst/>
          </a:prstGeom>
          <a:noFill/>
          <a:ln/>
        </p:spPr>
        <p:txBody>
          <a:bodyPr wrap="square" rtlCol="0" anchor="t"/>
          <a:lstStyle/>
          <a:p>
            <a:pPr marL="0" indent="0" algn="ctr">
              <a:lnSpc>
                <a:spcPts val="2204"/>
              </a:lnSpc>
              <a:buNone/>
            </a:pPr>
            <a:r>
              <a:rPr lang="en-US" sz="1225" dirty="0">
                <a:solidFill>
                  <a:srgbClr val="E5E0DF"/>
                </a:solidFill>
                <a:latin typeface="Roboto" pitchFamily="34" charset="0"/>
                <a:ea typeface="Roboto" pitchFamily="34" charset="-122"/>
                <a:cs typeface="Roboto" pitchFamily="34" charset="-120"/>
              </a:rPr>
              <a:t>Used to create loosely coupled code by providing the dependencies of a class from the outside. Abstract interfaces are used to define these dependencies, allowing for more flexibility, testability, and maintainability.</a:t>
            </a:r>
            <a:endParaRPr lang="en-US" sz="1225" dirty="0"/>
          </a:p>
        </p:txBody>
      </p:sp>
      <p:pic>
        <p:nvPicPr>
          <p:cNvPr id="14" name="Image 3" descr="preencoded.png"/>
          <p:cNvPicPr>
            <a:picLocks noChangeAspect="1"/>
          </p:cNvPicPr>
          <p:nvPr/>
        </p:nvPicPr>
        <p:blipFill>
          <a:blip r:embed="rId6"/>
          <a:stretch>
            <a:fillRect/>
          </a:stretch>
        </p:blipFill>
        <p:spPr>
          <a:xfrm>
            <a:off x="11100816" y="1800858"/>
            <a:ext cx="2630539" cy="2630539"/>
          </a:xfrm>
          <a:prstGeom prst="rect">
            <a:avLst/>
          </a:prstGeom>
        </p:spPr>
      </p:pic>
      <p:sp>
        <p:nvSpPr>
          <p:cNvPr id="15" name="Text 9"/>
          <p:cNvSpPr/>
          <p:nvPr/>
        </p:nvSpPr>
        <p:spPr>
          <a:xfrm>
            <a:off x="11644908" y="4762619"/>
            <a:ext cx="1555313" cy="252651"/>
          </a:xfrm>
          <a:prstGeom prst="rect">
            <a:avLst/>
          </a:prstGeom>
          <a:noFill/>
          <a:ln/>
        </p:spPr>
        <p:txBody>
          <a:bodyPr wrap="none" rtlCol="0" anchor="t"/>
          <a:lstStyle/>
          <a:p>
            <a:pPr marL="0" indent="0" algn="ctr">
              <a:lnSpc>
                <a:spcPts val="1990"/>
              </a:lnSpc>
              <a:buNone/>
            </a:pPr>
            <a:r>
              <a:rPr lang="en-US" sz="1531" dirty="0">
                <a:solidFill>
                  <a:srgbClr val="F2F2F3"/>
                </a:solidFill>
                <a:latin typeface="Poppins" pitchFamily="34" charset="0"/>
                <a:ea typeface="Poppins" pitchFamily="34" charset="-122"/>
                <a:cs typeface="Poppins" pitchFamily="34" charset="-120"/>
              </a:rPr>
              <a:t>Facade</a:t>
            </a:r>
            <a:endParaRPr lang="en-US" sz="1531" dirty="0"/>
          </a:p>
        </p:txBody>
      </p:sp>
      <p:sp>
        <p:nvSpPr>
          <p:cNvPr id="16" name="Text 10"/>
          <p:cNvSpPr/>
          <p:nvPr/>
        </p:nvSpPr>
        <p:spPr>
          <a:xfrm>
            <a:off x="10797897" y="5170765"/>
            <a:ext cx="3249454" cy="1398984"/>
          </a:xfrm>
          <a:prstGeom prst="rect">
            <a:avLst/>
          </a:prstGeom>
          <a:noFill/>
          <a:ln/>
        </p:spPr>
        <p:txBody>
          <a:bodyPr wrap="square" rtlCol="0" anchor="t"/>
          <a:lstStyle/>
          <a:p>
            <a:pPr marL="0" indent="0" algn="ctr">
              <a:lnSpc>
                <a:spcPts val="2204"/>
              </a:lnSpc>
              <a:buNone/>
            </a:pPr>
            <a:r>
              <a:rPr lang="en-US" sz="1225" dirty="0">
                <a:solidFill>
                  <a:srgbClr val="E5E0DF"/>
                </a:solidFill>
                <a:latin typeface="Roboto" pitchFamily="34" charset="0"/>
                <a:ea typeface="Roboto" pitchFamily="34" charset="-122"/>
                <a:cs typeface="Roboto" pitchFamily="34" charset="-120"/>
              </a:rPr>
              <a:t>Used to simplify complex systems by providing a simplified interface to a set of subsystems. Hides the details of the system behind an abstraction, allowing the client to focus on its high-level behavior and use.</a:t>
            </a:r>
            <a:endParaRPr lang="en-US" sz="12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sp>
      <p:sp>
        <p:nvSpPr>
          <p:cNvPr id="4" name="Text 2"/>
          <p:cNvSpPr/>
          <p:nvPr/>
        </p:nvSpPr>
        <p:spPr>
          <a:xfrm>
            <a:off x="833199" y="1485900"/>
            <a:ext cx="8267700" cy="722114"/>
          </a:xfrm>
          <a:prstGeom prst="rect">
            <a:avLst/>
          </a:prstGeom>
          <a:noFill/>
          <a:ln/>
        </p:spPr>
        <p:txBody>
          <a:bodyPr wrap="none" rtlCol="0" anchor="t"/>
          <a:lstStyle/>
          <a:p>
            <a:pPr marL="0" indent="0">
              <a:lnSpc>
                <a:spcPts val="5686"/>
              </a:lnSpc>
              <a:buNone/>
            </a:pPr>
            <a:r>
              <a:rPr lang="en-US" sz="4374" dirty="0">
                <a:solidFill>
                  <a:srgbClr val="F2F2F3"/>
                </a:solidFill>
                <a:latin typeface="Poppins" pitchFamily="34" charset="0"/>
                <a:ea typeface="Poppins" pitchFamily="34" charset="-122"/>
                <a:cs typeface="Poppins" pitchFamily="34" charset="-120"/>
              </a:rPr>
              <a:t>Advanced Interface Concepts</a:t>
            </a:r>
            <a:endParaRPr lang="en-US" sz="4374" dirty="0"/>
          </a:p>
        </p:txBody>
      </p:sp>
      <p:sp>
        <p:nvSpPr>
          <p:cNvPr id="5" name="Shape 3"/>
          <p:cNvSpPr/>
          <p:nvPr/>
        </p:nvSpPr>
        <p:spPr>
          <a:xfrm>
            <a:off x="833199" y="2541270"/>
            <a:ext cx="4173260" cy="4202430"/>
          </a:xfrm>
          <a:prstGeom prst="roundRect">
            <a:avLst>
              <a:gd name="adj" fmla="val 1315"/>
            </a:avLst>
          </a:prstGeom>
          <a:solidFill>
            <a:srgbClr val="3D3D42"/>
          </a:solidFill>
          <a:ln w="7620">
            <a:solidFill>
              <a:srgbClr val="494950"/>
            </a:solidFill>
            <a:prstDash val="solid"/>
          </a:ln>
        </p:spPr>
      </p:sp>
      <p:sp>
        <p:nvSpPr>
          <p:cNvPr id="6" name="Text 4"/>
          <p:cNvSpPr/>
          <p:nvPr/>
        </p:nvSpPr>
        <p:spPr>
          <a:xfrm>
            <a:off x="1062990" y="2771061"/>
            <a:ext cx="3713678" cy="721995"/>
          </a:xfrm>
          <a:prstGeom prst="rect">
            <a:avLst/>
          </a:prstGeom>
          <a:noFill/>
          <a:ln/>
        </p:spPr>
        <p:txBody>
          <a:bodyPr wrap="square" rtlCol="0" anchor="t"/>
          <a:lstStyle/>
          <a:p>
            <a:pPr marL="0" indent="0">
              <a:lnSpc>
                <a:spcPts val="2843"/>
              </a:lnSpc>
              <a:buNone/>
            </a:pPr>
            <a:r>
              <a:rPr lang="en-US" sz="2187" dirty="0">
                <a:solidFill>
                  <a:srgbClr val="E5E0DF"/>
                </a:solidFill>
                <a:latin typeface="Poppins" pitchFamily="34" charset="0"/>
                <a:ea typeface="Poppins" pitchFamily="34" charset="-122"/>
                <a:cs typeface="Poppins" pitchFamily="34" charset="-120"/>
              </a:rPr>
              <a:t>Explicit Interface Implementation</a:t>
            </a:r>
            <a:endParaRPr lang="en-US" sz="2187" dirty="0"/>
          </a:p>
        </p:txBody>
      </p:sp>
      <p:sp>
        <p:nvSpPr>
          <p:cNvPr id="7" name="Text 5"/>
          <p:cNvSpPr/>
          <p:nvPr/>
        </p:nvSpPr>
        <p:spPr>
          <a:xfrm>
            <a:off x="1062990" y="3715226"/>
            <a:ext cx="3713678" cy="2798683"/>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Allows a class to implement multiple interfaces with the same members, by specifying the interface name before the member name. Prevents name conflicts and allows for more granular control over the implementation.</a:t>
            </a:r>
            <a:endParaRPr lang="en-US" sz="1750" dirty="0"/>
          </a:p>
        </p:txBody>
      </p:sp>
      <p:sp>
        <p:nvSpPr>
          <p:cNvPr id="8" name="Shape 6"/>
          <p:cNvSpPr/>
          <p:nvPr/>
        </p:nvSpPr>
        <p:spPr>
          <a:xfrm>
            <a:off x="5228630" y="2541270"/>
            <a:ext cx="4173260" cy="4202430"/>
          </a:xfrm>
          <a:prstGeom prst="roundRect">
            <a:avLst>
              <a:gd name="adj" fmla="val 1315"/>
            </a:avLst>
          </a:prstGeom>
          <a:solidFill>
            <a:srgbClr val="3D3D42"/>
          </a:solidFill>
          <a:ln w="7620">
            <a:solidFill>
              <a:srgbClr val="494950"/>
            </a:solidFill>
            <a:prstDash val="solid"/>
          </a:ln>
        </p:spPr>
      </p:sp>
      <p:sp>
        <p:nvSpPr>
          <p:cNvPr id="9" name="Text 7"/>
          <p:cNvSpPr/>
          <p:nvPr/>
        </p:nvSpPr>
        <p:spPr>
          <a:xfrm>
            <a:off x="5458420" y="2771061"/>
            <a:ext cx="3713678" cy="721995"/>
          </a:xfrm>
          <a:prstGeom prst="rect">
            <a:avLst/>
          </a:prstGeom>
          <a:noFill/>
          <a:ln/>
        </p:spPr>
        <p:txBody>
          <a:bodyPr wrap="square" rtlCol="0" anchor="t"/>
          <a:lstStyle/>
          <a:p>
            <a:pPr marL="0" indent="0">
              <a:lnSpc>
                <a:spcPts val="2843"/>
              </a:lnSpc>
              <a:buNone/>
            </a:pPr>
            <a:r>
              <a:rPr lang="en-US" sz="2187" dirty="0">
                <a:solidFill>
                  <a:srgbClr val="E5E0DF"/>
                </a:solidFill>
                <a:latin typeface="Poppins" pitchFamily="34" charset="0"/>
                <a:ea typeface="Poppins" pitchFamily="34" charset="-122"/>
                <a:cs typeface="Poppins" pitchFamily="34" charset="-120"/>
              </a:rPr>
              <a:t>Covariance and Contravariance</a:t>
            </a:r>
            <a:endParaRPr lang="en-US" sz="2187" dirty="0"/>
          </a:p>
        </p:txBody>
      </p:sp>
      <p:sp>
        <p:nvSpPr>
          <p:cNvPr id="10" name="Text 8"/>
          <p:cNvSpPr/>
          <p:nvPr/>
        </p:nvSpPr>
        <p:spPr>
          <a:xfrm>
            <a:off x="5458420" y="3715226"/>
            <a:ext cx="3713678" cy="2798683"/>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Allows for variation in the return type of methods (covariance) and the parameters of methods (contravariance), based on the inheritance hierarchy of the interface types. Improves code reusability and readability.</a:t>
            </a:r>
            <a:endParaRPr lang="en-US" sz="1750" dirty="0"/>
          </a:p>
        </p:txBody>
      </p:sp>
      <p:sp>
        <p:nvSpPr>
          <p:cNvPr id="11" name="Shape 9"/>
          <p:cNvSpPr/>
          <p:nvPr/>
        </p:nvSpPr>
        <p:spPr>
          <a:xfrm>
            <a:off x="9624060" y="2541270"/>
            <a:ext cx="4173260" cy="4202430"/>
          </a:xfrm>
          <a:prstGeom prst="roundRect">
            <a:avLst>
              <a:gd name="adj" fmla="val 1315"/>
            </a:avLst>
          </a:prstGeom>
          <a:solidFill>
            <a:srgbClr val="3D3D42"/>
          </a:solidFill>
          <a:ln w="7620">
            <a:solidFill>
              <a:srgbClr val="494950"/>
            </a:solidFill>
            <a:prstDash val="solid"/>
          </a:ln>
        </p:spPr>
      </p:sp>
      <p:sp>
        <p:nvSpPr>
          <p:cNvPr id="12" name="Text 10"/>
          <p:cNvSpPr/>
          <p:nvPr/>
        </p:nvSpPr>
        <p:spPr>
          <a:xfrm>
            <a:off x="9853851" y="2771061"/>
            <a:ext cx="3713678" cy="721995"/>
          </a:xfrm>
          <a:prstGeom prst="rect">
            <a:avLst/>
          </a:prstGeom>
          <a:noFill/>
          <a:ln/>
        </p:spPr>
        <p:txBody>
          <a:bodyPr wrap="square" rtlCol="0" anchor="t"/>
          <a:lstStyle/>
          <a:p>
            <a:pPr marL="0" indent="0">
              <a:lnSpc>
                <a:spcPts val="2843"/>
              </a:lnSpc>
              <a:buNone/>
            </a:pPr>
            <a:r>
              <a:rPr lang="en-US" sz="2187" dirty="0">
                <a:solidFill>
                  <a:srgbClr val="E5E0DF"/>
                </a:solidFill>
                <a:latin typeface="Poppins" pitchFamily="34" charset="0"/>
                <a:ea typeface="Poppins" pitchFamily="34" charset="-122"/>
                <a:cs typeface="Poppins" pitchFamily="34" charset="-120"/>
              </a:rPr>
              <a:t>Default Interfaces Methods</a:t>
            </a:r>
            <a:endParaRPr lang="en-US" sz="2187" dirty="0"/>
          </a:p>
        </p:txBody>
      </p:sp>
      <p:sp>
        <p:nvSpPr>
          <p:cNvPr id="13" name="Text 11"/>
          <p:cNvSpPr/>
          <p:nvPr/>
        </p:nvSpPr>
        <p:spPr>
          <a:xfrm>
            <a:off x="9853732" y="3494508"/>
            <a:ext cx="3713678" cy="3258265"/>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Allows for method implementation in interfaces, reducing boilerplate code and allowing for more expressive interfaces. Requires a default implementation for all implementing classes and can lead to confusion and coupling in large systems.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sp>
      <p:sp>
        <p:nvSpPr>
          <p:cNvPr id="4" name="Text 2"/>
          <p:cNvSpPr/>
          <p:nvPr/>
        </p:nvSpPr>
        <p:spPr>
          <a:xfrm>
            <a:off x="833199" y="649367"/>
            <a:ext cx="9334500" cy="722114"/>
          </a:xfrm>
          <a:prstGeom prst="rect">
            <a:avLst/>
          </a:prstGeom>
          <a:noFill/>
          <a:ln/>
        </p:spPr>
        <p:txBody>
          <a:bodyPr wrap="none" rtlCol="0" anchor="t"/>
          <a:lstStyle/>
          <a:p>
            <a:pPr marL="0" indent="0">
              <a:lnSpc>
                <a:spcPts val="5686"/>
              </a:lnSpc>
              <a:buNone/>
            </a:pPr>
            <a:r>
              <a:rPr lang="en-US" sz="4374" dirty="0">
                <a:solidFill>
                  <a:srgbClr val="F2F2F3"/>
                </a:solidFill>
                <a:latin typeface="Poppins" pitchFamily="34" charset="0"/>
                <a:ea typeface="Poppins" pitchFamily="34" charset="-122"/>
                <a:cs typeface="Poppins" pitchFamily="34" charset="-120"/>
              </a:rPr>
              <a:t>Testing and Debugging Interfaces</a:t>
            </a:r>
            <a:endParaRPr lang="en-US" sz="4374" dirty="0"/>
          </a:p>
        </p:txBody>
      </p:sp>
      <p:sp>
        <p:nvSpPr>
          <p:cNvPr id="5" name="Shape 3"/>
          <p:cNvSpPr/>
          <p:nvPr/>
        </p:nvSpPr>
        <p:spPr>
          <a:xfrm>
            <a:off x="7293054" y="1704737"/>
            <a:ext cx="44410" cy="5875496"/>
          </a:xfrm>
          <a:prstGeom prst="rect">
            <a:avLst/>
          </a:prstGeom>
          <a:solidFill>
            <a:srgbClr val="494950"/>
          </a:solidFill>
          <a:ln/>
        </p:spPr>
      </p:sp>
      <p:sp>
        <p:nvSpPr>
          <p:cNvPr id="6" name="Shape 4"/>
          <p:cNvSpPr/>
          <p:nvPr/>
        </p:nvSpPr>
        <p:spPr>
          <a:xfrm>
            <a:off x="7565172" y="2085201"/>
            <a:ext cx="777597" cy="44410"/>
          </a:xfrm>
          <a:prstGeom prst="rect">
            <a:avLst/>
          </a:prstGeom>
          <a:solidFill>
            <a:srgbClr val="494950"/>
          </a:solidFill>
          <a:ln/>
        </p:spPr>
      </p:sp>
      <p:sp>
        <p:nvSpPr>
          <p:cNvPr id="7" name="Shape 5"/>
          <p:cNvSpPr/>
          <p:nvPr/>
        </p:nvSpPr>
        <p:spPr>
          <a:xfrm>
            <a:off x="7065228" y="1857494"/>
            <a:ext cx="499943" cy="499943"/>
          </a:xfrm>
          <a:prstGeom prst="roundRect">
            <a:avLst>
              <a:gd name="adj" fmla="val 10974"/>
            </a:avLst>
          </a:prstGeom>
          <a:solidFill>
            <a:srgbClr val="3D3D42"/>
          </a:solidFill>
          <a:ln w="7620">
            <a:solidFill>
              <a:srgbClr val="494950"/>
            </a:solidFill>
            <a:prstDash val="solid"/>
          </a:ln>
        </p:spPr>
      </p:sp>
      <p:sp>
        <p:nvSpPr>
          <p:cNvPr id="8" name="Text 6"/>
          <p:cNvSpPr/>
          <p:nvPr/>
        </p:nvSpPr>
        <p:spPr>
          <a:xfrm>
            <a:off x="7265610" y="1890832"/>
            <a:ext cx="9906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9" name="Text 7"/>
          <p:cNvSpPr/>
          <p:nvPr/>
        </p:nvSpPr>
        <p:spPr>
          <a:xfrm>
            <a:off x="8537258" y="1926907"/>
            <a:ext cx="3032760" cy="360998"/>
          </a:xfrm>
          <a:prstGeom prst="rect">
            <a:avLst/>
          </a:prstGeom>
          <a:noFill/>
          <a:ln/>
        </p:spPr>
        <p:txBody>
          <a:bodyPr wrap="none" rtlCol="0" anchor="t"/>
          <a:lstStyle/>
          <a:p>
            <a:pPr marL="0" indent="0" algn="l">
              <a:lnSpc>
                <a:spcPts val="2843"/>
              </a:lnSpc>
              <a:buNone/>
            </a:pPr>
            <a:r>
              <a:rPr lang="en-US" sz="2187" dirty="0">
                <a:solidFill>
                  <a:srgbClr val="E5E0DF"/>
                </a:solidFill>
                <a:latin typeface="Poppins" pitchFamily="34" charset="0"/>
                <a:ea typeface="Poppins" pitchFamily="34" charset="-122"/>
                <a:cs typeface="Poppins" pitchFamily="34" charset="-120"/>
              </a:rPr>
              <a:t>Unit Testing Interfaces</a:t>
            </a:r>
            <a:endParaRPr lang="en-US" sz="2187" dirty="0"/>
          </a:p>
        </p:txBody>
      </p:sp>
      <p:sp>
        <p:nvSpPr>
          <p:cNvPr id="10" name="Text 8"/>
          <p:cNvSpPr/>
          <p:nvPr/>
        </p:nvSpPr>
        <p:spPr>
          <a:xfrm>
            <a:off x="8537258" y="2510076"/>
            <a:ext cx="5259943" cy="1599248"/>
          </a:xfrm>
          <a:prstGeom prst="rect">
            <a:avLst/>
          </a:prstGeom>
          <a:noFill/>
          <a:ln/>
        </p:spPr>
        <p:txBody>
          <a:bodyPr wrap="square" rtlCol="0" anchor="t"/>
          <a:lstStyle/>
          <a:p>
            <a:pPr marL="0" indent="0" algn="l">
              <a:lnSpc>
                <a:spcPts val="3149"/>
              </a:lnSpc>
              <a:buNone/>
            </a:pPr>
            <a:r>
              <a:rPr lang="en-US" sz="1750" dirty="0">
                <a:solidFill>
                  <a:srgbClr val="E5E0DF"/>
                </a:solidFill>
                <a:latin typeface="Roboto" pitchFamily="34" charset="0"/>
                <a:ea typeface="Roboto" pitchFamily="34" charset="-122"/>
                <a:cs typeface="Roboto" pitchFamily="34" charset="-120"/>
              </a:rPr>
              <a:t>Allows for isolated testing of interface behavior, separate from its implementation or the system as a whole. Requires careful planning and setup to test all possible scenarios and edge cases.</a:t>
            </a:r>
            <a:endParaRPr lang="en-US" sz="1750" dirty="0"/>
          </a:p>
        </p:txBody>
      </p:sp>
      <p:sp>
        <p:nvSpPr>
          <p:cNvPr id="11" name="Shape 9"/>
          <p:cNvSpPr/>
          <p:nvPr/>
        </p:nvSpPr>
        <p:spPr>
          <a:xfrm>
            <a:off x="6287631" y="3196054"/>
            <a:ext cx="777597" cy="44410"/>
          </a:xfrm>
          <a:prstGeom prst="rect">
            <a:avLst/>
          </a:prstGeom>
          <a:solidFill>
            <a:srgbClr val="494950"/>
          </a:solidFill>
          <a:ln/>
        </p:spPr>
      </p:sp>
      <p:sp>
        <p:nvSpPr>
          <p:cNvPr id="12" name="Shape 10"/>
          <p:cNvSpPr/>
          <p:nvPr/>
        </p:nvSpPr>
        <p:spPr>
          <a:xfrm>
            <a:off x="7065228" y="2968347"/>
            <a:ext cx="499943" cy="499943"/>
          </a:xfrm>
          <a:prstGeom prst="roundRect">
            <a:avLst>
              <a:gd name="adj" fmla="val 10974"/>
            </a:avLst>
          </a:prstGeom>
          <a:solidFill>
            <a:srgbClr val="3D3D42"/>
          </a:solidFill>
          <a:ln w="7620">
            <a:solidFill>
              <a:srgbClr val="494950"/>
            </a:solidFill>
            <a:prstDash val="solid"/>
          </a:ln>
        </p:spPr>
      </p:sp>
      <p:sp>
        <p:nvSpPr>
          <p:cNvPr id="13" name="Text 11"/>
          <p:cNvSpPr/>
          <p:nvPr/>
        </p:nvSpPr>
        <p:spPr>
          <a:xfrm>
            <a:off x="7219890" y="3001685"/>
            <a:ext cx="19050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4" name="Text 12"/>
          <p:cNvSpPr/>
          <p:nvPr/>
        </p:nvSpPr>
        <p:spPr>
          <a:xfrm>
            <a:off x="3083243" y="3037761"/>
            <a:ext cx="3009900" cy="360998"/>
          </a:xfrm>
          <a:prstGeom prst="rect">
            <a:avLst/>
          </a:prstGeom>
          <a:noFill/>
          <a:ln/>
        </p:spPr>
        <p:txBody>
          <a:bodyPr wrap="none" rtlCol="0" anchor="t"/>
          <a:lstStyle/>
          <a:p>
            <a:pPr marL="0" indent="0" algn="r">
              <a:lnSpc>
                <a:spcPts val="2843"/>
              </a:lnSpc>
              <a:buNone/>
            </a:pPr>
            <a:r>
              <a:rPr lang="en-US" sz="2187" dirty="0">
                <a:solidFill>
                  <a:srgbClr val="E5E0DF"/>
                </a:solidFill>
                <a:latin typeface="Poppins" pitchFamily="34" charset="0"/>
                <a:ea typeface="Poppins" pitchFamily="34" charset="-122"/>
                <a:cs typeface="Poppins" pitchFamily="34" charset="-120"/>
              </a:rPr>
              <a:t>Debugging Interfaces</a:t>
            </a:r>
            <a:endParaRPr lang="en-US" sz="2187" dirty="0"/>
          </a:p>
        </p:txBody>
      </p:sp>
      <p:sp>
        <p:nvSpPr>
          <p:cNvPr id="15" name="Text 13"/>
          <p:cNvSpPr/>
          <p:nvPr/>
        </p:nvSpPr>
        <p:spPr>
          <a:xfrm>
            <a:off x="833199" y="3620929"/>
            <a:ext cx="5259943" cy="1599248"/>
          </a:xfrm>
          <a:prstGeom prst="rect">
            <a:avLst/>
          </a:prstGeom>
          <a:noFill/>
          <a:ln/>
        </p:spPr>
        <p:txBody>
          <a:bodyPr wrap="square" rtlCol="0" anchor="t"/>
          <a:lstStyle/>
          <a:p>
            <a:pPr marL="0" indent="0" algn="r">
              <a:lnSpc>
                <a:spcPts val="3149"/>
              </a:lnSpc>
              <a:buNone/>
            </a:pPr>
            <a:r>
              <a:rPr lang="en-US" sz="1750" dirty="0">
                <a:solidFill>
                  <a:srgbClr val="E5E0DF"/>
                </a:solidFill>
                <a:latin typeface="Roboto" pitchFamily="34" charset="0"/>
                <a:ea typeface="Roboto" pitchFamily="34" charset="-122"/>
                <a:cs typeface="Roboto" pitchFamily="34" charset="-120"/>
              </a:rPr>
              <a:t>Requires a good understanding of the interface type and its usage context, as well as advanced debugging tools and techniques. Can be difficult to reproduce and isolate interface-related bugs in large systems.</a:t>
            </a:r>
            <a:endParaRPr lang="en-US" sz="1750" dirty="0"/>
          </a:p>
        </p:txBody>
      </p:sp>
      <p:sp>
        <p:nvSpPr>
          <p:cNvPr id="16" name="Shape 14"/>
          <p:cNvSpPr/>
          <p:nvPr/>
        </p:nvSpPr>
        <p:spPr>
          <a:xfrm>
            <a:off x="7565172" y="4934129"/>
            <a:ext cx="777597" cy="44410"/>
          </a:xfrm>
          <a:prstGeom prst="rect">
            <a:avLst/>
          </a:prstGeom>
          <a:solidFill>
            <a:srgbClr val="494950"/>
          </a:solidFill>
          <a:ln/>
        </p:spPr>
      </p:sp>
      <p:sp>
        <p:nvSpPr>
          <p:cNvPr id="17" name="Shape 15"/>
          <p:cNvSpPr/>
          <p:nvPr/>
        </p:nvSpPr>
        <p:spPr>
          <a:xfrm>
            <a:off x="7065228" y="4706422"/>
            <a:ext cx="499943" cy="499943"/>
          </a:xfrm>
          <a:prstGeom prst="roundRect">
            <a:avLst>
              <a:gd name="adj" fmla="val 10974"/>
            </a:avLst>
          </a:prstGeom>
          <a:solidFill>
            <a:srgbClr val="3D3D42"/>
          </a:solidFill>
          <a:ln w="7620">
            <a:solidFill>
              <a:srgbClr val="494950"/>
            </a:solidFill>
            <a:prstDash val="solid"/>
          </a:ln>
        </p:spPr>
      </p:sp>
      <p:sp>
        <p:nvSpPr>
          <p:cNvPr id="18" name="Text 16"/>
          <p:cNvSpPr/>
          <p:nvPr/>
        </p:nvSpPr>
        <p:spPr>
          <a:xfrm>
            <a:off x="7216080" y="4739759"/>
            <a:ext cx="198120" cy="433149"/>
          </a:xfrm>
          <a:prstGeom prst="rect">
            <a:avLst/>
          </a:prstGeom>
          <a:noFill/>
          <a:ln/>
        </p:spPr>
        <p:txBody>
          <a:bodyPr wrap="none" rtlCol="0" anchor="t"/>
          <a:lstStyle/>
          <a:p>
            <a:pPr marL="0" indent="0" algn="ctr">
              <a:lnSpc>
                <a:spcPts val="3412"/>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19" name="Text 17"/>
          <p:cNvSpPr/>
          <p:nvPr/>
        </p:nvSpPr>
        <p:spPr>
          <a:xfrm>
            <a:off x="8537258" y="4775835"/>
            <a:ext cx="4572000" cy="360998"/>
          </a:xfrm>
          <a:prstGeom prst="rect">
            <a:avLst/>
          </a:prstGeom>
          <a:noFill/>
          <a:ln/>
        </p:spPr>
        <p:txBody>
          <a:bodyPr wrap="none" rtlCol="0" anchor="t"/>
          <a:lstStyle/>
          <a:p>
            <a:pPr marL="0" indent="0" algn="l">
              <a:lnSpc>
                <a:spcPts val="2843"/>
              </a:lnSpc>
              <a:buNone/>
            </a:pPr>
            <a:r>
              <a:rPr lang="en-US" sz="2187" dirty="0">
                <a:solidFill>
                  <a:srgbClr val="E5E0DF"/>
                </a:solidFill>
                <a:latin typeface="Poppins" pitchFamily="34" charset="0"/>
                <a:ea typeface="Poppins" pitchFamily="34" charset="-122"/>
                <a:cs typeface="Poppins" pitchFamily="34" charset="-120"/>
              </a:rPr>
              <a:t>Mocking and Stubbing Interfaces</a:t>
            </a:r>
            <a:endParaRPr lang="en-US" sz="2187" dirty="0"/>
          </a:p>
        </p:txBody>
      </p:sp>
      <p:sp>
        <p:nvSpPr>
          <p:cNvPr id="20" name="Text 18"/>
          <p:cNvSpPr/>
          <p:nvPr/>
        </p:nvSpPr>
        <p:spPr>
          <a:xfrm>
            <a:off x="8537258" y="5359003"/>
            <a:ext cx="5259943" cy="1999059"/>
          </a:xfrm>
          <a:prstGeom prst="rect">
            <a:avLst/>
          </a:prstGeom>
          <a:noFill/>
          <a:ln/>
        </p:spPr>
        <p:txBody>
          <a:bodyPr wrap="square" rtlCol="0" anchor="t"/>
          <a:lstStyle/>
          <a:p>
            <a:pPr marL="0" indent="0" algn="l">
              <a:lnSpc>
                <a:spcPts val="3149"/>
              </a:lnSpc>
              <a:buNone/>
            </a:pPr>
            <a:r>
              <a:rPr lang="en-US" sz="1750" dirty="0">
                <a:solidFill>
                  <a:srgbClr val="E5E0DF"/>
                </a:solidFill>
                <a:latin typeface="Roboto" pitchFamily="34" charset="0"/>
                <a:ea typeface="Roboto" pitchFamily="34" charset="-122"/>
                <a:cs typeface="Roboto" pitchFamily="34" charset="-120"/>
              </a:rPr>
              <a:t>Used to simulate interface behavior and avoid dependencies on actual implementations or external systems. Requires careful design and setup to provide realistic and consistent test data, and can be time-consuming and costly.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txBody>
          <a:bodyPr/>
          <a:lstStyle/>
          <a:p>
            <a:endParaRPr lang="en-US" dirty="0"/>
          </a:p>
        </p:txBody>
      </p:sp>
      <p:sp>
        <p:nvSpPr>
          <p:cNvPr id="4" name="Text 2"/>
          <p:cNvSpPr/>
          <p:nvPr/>
        </p:nvSpPr>
        <p:spPr>
          <a:xfrm>
            <a:off x="1428622" y="492971"/>
            <a:ext cx="4443889" cy="722114"/>
          </a:xfrm>
          <a:prstGeom prst="rect">
            <a:avLst/>
          </a:prstGeom>
          <a:noFill/>
          <a:ln/>
        </p:spPr>
        <p:txBody>
          <a:bodyPr wrap="none" rtlCol="0" anchor="t"/>
          <a:lstStyle/>
          <a:p>
            <a:pPr marL="0" indent="0">
              <a:lnSpc>
                <a:spcPts val="5686"/>
              </a:lnSpc>
              <a:buNone/>
            </a:pPr>
            <a:r>
              <a:rPr lang="en-US" sz="4374" b="1" dirty="0">
                <a:solidFill>
                  <a:schemeClr val="bg1"/>
                </a:solidFill>
              </a:rPr>
              <a:t>Example</a:t>
            </a:r>
          </a:p>
        </p:txBody>
      </p:sp>
      <p:sp>
        <p:nvSpPr>
          <p:cNvPr id="5" name="Text 3"/>
          <p:cNvSpPr/>
          <p:nvPr/>
        </p:nvSpPr>
        <p:spPr>
          <a:xfrm>
            <a:off x="1205339" y="1693409"/>
            <a:ext cx="6269350" cy="5373457"/>
          </a:xfrm>
          <a:prstGeom prst="rect">
            <a:avLst/>
          </a:prstGeom>
          <a:noFill/>
          <a:ln/>
        </p:spPr>
        <p:txBody>
          <a:bodyPr wrap="square" rtlCol="0" anchor="t"/>
          <a:lstStyle/>
          <a:p>
            <a:r>
              <a:rPr lang="en-US" sz="1600" b="0" dirty="0">
                <a:solidFill>
                  <a:srgbClr val="6A9955"/>
                </a:solidFill>
                <a:effectLst/>
                <a:latin typeface="Consolas" panose="020B0609020204030204" pitchFamily="49" charset="0"/>
              </a:rPr>
              <a:t>//Use </a:t>
            </a:r>
            <a:r>
              <a:rPr lang="en-US" sz="1600" b="0" dirty="0" err="1">
                <a:solidFill>
                  <a:srgbClr val="6A9955"/>
                </a:solidFill>
                <a:effectLst/>
                <a:latin typeface="Consolas" panose="020B0609020204030204" pitchFamily="49" charset="0"/>
              </a:rPr>
              <a:t>expliit</a:t>
            </a:r>
            <a:r>
              <a:rPr lang="en-US" sz="1600" b="0" dirty="0">
                <a:solidFill>
                  <a:srgbClr val="6A9955"/>
                </a:solidFill>
                <a:effectLst/>
                <a:latin typeface="Consolas" panose="020B0609020204030204" pitchFamily="49" charset="0"/>
              </a:rPr>
              <a:t> implementation to remove ambiguity.......</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/*@copy right :DKPC2022</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namespace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_20_Ambiguty</a:t>
            </a:r>
            <a:r>
              <a:rPr lang="en-US" sz="1600" b="0" dirty="0">
                <a:solidFill>
                  <a:srgbClr val="CCCCCC"/>
                </a:solidFill>
                <a:effectLst/>
                <a:latin typeface="Consolas" panose="020B0609020204030204" pitchFamily="49" charset="0"/>
              </a:rPr>
              <a:t>;</a:t>
            </a:r>
          </a:p>
          <a:p>
            <a:r>
              <a:rPr lang="en-US" sz="1600" b="0" dirty="0">
                <a:solidFill>
                  <a:srgbClr val="569CD6"/>
                </a:solidFill>
                <a:effectLst/>
                <a:latin typeface="Consolas" panose="020B0609020204030204" pitchFamily="49" charset="0"/>
              </a:rPr>
              <a:t>interface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add</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a:p>
            <a:r>
              <a:rPr lang="en-US" sz="1600" b="0" dirty="0">
                <a:solidFill>
                  <a:srgbClr val="569CD6"/>
                </a:solidFill>
                <a:effectLst/>
                <a:latin typeface="Consolas" panose="020B0609020204030204" pitchFamily="49" charset="0"/>
              </a:rPr>
              <a:t>interface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B</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add</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a:p>
            <a:r>
              <a:rPr lang="en-US" sz="1600" b="0" dirty="0">
                <a:solidFill>
                  <a:srgbClr val="6A9955"/>
                </a:solidFill>
                <a:effectLst/>
                <a:latin typeface="Consolas" panose="020B0609020204030204" pitchFamily="49" charset="0"/>
              </a:rPr>
              <a:t>//</a:t>
            </a:r>
            <a:r>
              <a:rPr lang="en-US" sz="1600" b="0" dirty="0" err="1">
                <a:solidFill>
                  <a:srgbClr val="6A9955"/>
                </a:solidFill>
                <a:effectLst/>
                <a:latin typeface="Consolas" panose="020B0609020204030204" pitchFamily="49" charset="0"/>
              </a:rPr>
              <a:t>MyClass</a:t>
            </a:r>
            <a:r>
              <a:rPr lang="en-US" sz="1600" b="0" dirty="0">
                <a:solidFill>
                  <a:srgbClr val="6A9955"/>
                </a:solidFill>
                <a:effectLst/>
                <a:latin typeface="Consolas" panose="020B0609020204030204" pitchFamily="49" charset="0"/>
              </a:rPr>
              <a:t> implements both interfaces...</a:t>
            </a:r>
            <a:endParaRPr lang="en-US" sz="1600" b="0" dirty="0">
              <a:solidFill>
                <a:srgbClr val="CCCCCC"/>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class</a:t>
            </a:r>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MyClass</a:t>
            </a:r>
            <a:r>
              <a:rPr lang="en-US" sz="1600" b="0" dirty="0">
                <a:solidFill>
                  <a:srgbClr val="CCCCCC"/>
                </a:solidFill>
                <a:effectLst/>
                <a:latin typeface="Consolas" panose="020B0609020204030204" pitchFamily="49" charset="0"/>
              </a:rPr>
              <a:t> : </a:t>
            </a:r>
            <a:r>
              <a:rPr lang="en-US" sz="1600" b="0" dirty="0">
                <a:solidFill>
                  <a:srgbClr val="4EC9B0"/>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B</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6A9955"/>
                </a:solidFill>
                <a:effectLst/>
                <a:latin typeface="Consolas" panose="020B0609020204030204" pitchFamily="49" charset="0"/>
              </a:rPr>
              <a:t>//explicitly implements the two methods()</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A</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add</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a</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B</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add</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br>
              <a:rPr lang="en-US" sz="1600" b="0" dirty="0">
                <a:solidFill>
                  <a:srgbClr val="CCCCCC"/>
                </a:solidFill>
                <a:effectLst/>
                <a:latin typeface="Consolas" panose="020B0609020204030204" pitchFamily="49" charset="0"/>
              </a:rPr>
            </a:br>
            <a:endParaRPr lang="en-US" sz="1600" b="0" dirty="0">
              <a:solidFill>
                <a:srgbClr val="CCCCCC"/>
              </a:solidFill>
              <a:effectLst/>
              <a:latin typeface="Consolas" panose="020B0609020204030204" pitchFamily="49" charset="0"/>
            </a:endParaRPr>
          </a:p>
        </p:txBody>
      </p:sp>
      <p:sp>
        <p:nvSpPr>
          <p:cNvPr id="6" name="Text 3">
            <a:extLst>
              <a:ext uri="{FF2B5EF4-FFF2-40B4-BE49-F238E27FC236}">
                <a16:creationId xmlns:a16="http://schemas.microsoft.com/office/drawing/2014/main" id="{63ECA28E-4F5D-7F6C-19DA-B44053711C4F}"/>
              </a:ext>
            </a:extLst>
          </p:cNvPr>
          <p:cNvSpPr/>
          <p:nvPr/>
        </p:nvSpPr>
        <p:spPr>
          <a:xfrm>
            <a:off x="7907395" y="1371601"/>
            <a:ext cx="6085052" cy="6343495"/>
          </a:xfrm>
          <a:prstGeom prst="rect">
            <a:avLst/>
          </a:prstGeom>
          <a:noFill/>
          <a:ln/>
        </p:spPr>
        <p:txBody>
          <a:bodyPr wrap="square" rtlCol="0" anchor="t"/>
          <a:lstStyle/>
          <a:p>
            <a:r>
              <a:rPr lang="en-US" sz="1600" b="0" dirty="0">
                <a:solidFill>
                  <a:srgbClr val="6A9955"/>
                </a:solidFill>
                <a:effectLst/>
                <a:latin typeface="Consolas" panose="020B0609020204030204" pitchFamily="49" charset="0"/>
              </a:rPr>
              <a:t>//Call </a:t>
            </a:r>
            <a:r>
              <a:rPr lang="en-US" sz="1600" b="0" dirty="0" err="1">
                <a:solidFill>
                  <a:srgbClr val="6A9955"/>
                </a:solidFill>
                <a:effectLst/>
                <a:latin typeface="Consolas" panose="020B0609020204030204" pitchFamily="49" charset="0"/>
              </a:rPr>
              <a:t>methode</a:t>
            </a:r>
            <a:r>
              <a:rPr lang="en-US" sz="1600" b="0" dirty="0">
                <a:solidFill>
                  <a:srgbClr val="6A9955"/>
                </a:solidFill>
                <a:effectLst/>
                <a:latin typeface="Consolas" panose="020B0609020204030204" pitchFamily="49" charset="0"/>
              </a:rPr>
              <a:t> () through an interface reference</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public</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addA</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a_obj</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a_obj</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this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a_obj</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add</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public</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addB</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b_obj</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b_obj</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this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b_obj</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add</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public</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class</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Program</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static</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void</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Main</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string</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args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MyClass</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ob</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MyClass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Console</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WriteLine</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"Calling </a:t>
            </a:r>
            <a:r>
              <a:rPr lang="en-US" sz="1600" b="0" dirty="0" err="1">
                <a:solidFill>
                  <a:srgbClr val="CE9178"/>
                </a:solidFill>
                <a:effectLst/>
                <a:latin typeface="Consolas" panose="020B0609020204030204" pitchFamily="49" charset="0"/>
              </a:rPr>
              <a:t>A.add</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Console</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WriteLine</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ob</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addA</a:t>
            </a:r>
            <a:r>
              <a:rPr lang="en-US" sz="1600" b="0" dirty="0">
                <a:solidFill>
                  <a:srgbClr val="CCCCCC"/>
                </a:solidFill>
                <a:effectLst/>
                <a:latin typeface="Consolas" panose="020B0609020204030204" pitchFamily="49" charset="0"/>
              </a:rPr>
              <a:t>(</a:t>
            </a:r>
            <a:r>
              <a:rPr lang="en-US" sz="1600" b="0" dirty="0">
                <a:solidFill>
                  <a:srgbClr val="B5CEA8"/>
                </a:solidFill>
                <a:effectLst/>
                <a:latin typeface="Consolas" panose="020B0609020204030204" pitchFamily="49" charset="0"/>
              </a:rPr>
              <a:t>5</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Console</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WriteLine</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"Calling </a:t>
            </a:r>
            <a:r>
              <a:rPr lang="en-US" sz="1600" b="0" dirty="0" err="1">
                <a:solidFill>
                  <a:srgbClr val="CE9178"/>
                </a:solidFill>
                <a:effectLst/>
                <a:latin typeface="Consolas" panose="020B0609020204030204" pitchFamily="49" charset="0"/>
              </a:rPr>
              <a:t>B.add</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Console</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WriteLine</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ob</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addB</a:t>
            </a:r>
            <a:r>
              <a:rPr lang="en-US" sz="1600" b="0" dirty="0">
                <a:solidFill>
                  <a:srgbClr val="CCCCCC"/>
                </a:solidFill>
                <a:effectLst/>
                <a:latin typeface="Consolas" panose="020B0609020204030204" pitchFamily="49" charset="0"/>
              </a:rPr>
              <a:t>(</a:t>
            </a:r>
            <a:r>
              <a:rPr lang="en-US" sz="1600" b="0" dirty="0">
                <a:solidFill>
                  <a:srgbClr val="B5CEA8"/>
                </a:solidFill>
                <a:effectLst/>
                <a:latin typeface="Consolas" panose="020B0609020204030204" pitchFamily="49" charset="0"/>
              </a:rPr>
              <a:t>5</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3393749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txBody>
          <a:bodyPr/>
          <a:lstStyle/>
          <a:p>
            <a:r>
              <a:rPr lang="en-US" dirty="0"/>
              <a:t>t</a:t>
            </a:r>
          </a:p>
        </p:txBody>
      </p:sp>
      <p:sp>
        <p:nvSpPr>
          <p:cNvPr id="4" name="Text 2"/>
          <p:cNvSpPr/>
          <p:nvPr/>
        </p:nvSpPr>
        <p:spPr>
          <a:xfrm>
            <a:off x="1428622" y="492971"/>
            <a:ext cx="4443889" cy="722114"/>
          </a:xfrm>
          <a:prstGeom prst="rect">
            <a:avLst/>
          </a:prstGeom>
          <a:noFill/>
          <a:ln/>
        </p:spPr>
        <p:txBody>
          <a:bodyPr wrap="none" rtlCol="0" anchor="t"/>
          <a:lstStyle/>
          <a:p>
            <a:pPr marL="0" indent="0">
              <a:lnSpc>
                <a:spcPts val="5686"/>
              </a:lnSpc>
              <a:buNone/>
            </a:pPr>
            <a:r>
              <a:rPr lang="en-US" sz="4374" b="1" dirty="0">
                <a:solidFill>
                  <a:schemeClr val="bg1"/>
                </a:solidFill>
              </a:rPr>
              <a:t>Example</a:t>
            </a:r>
          </a:p>
        </p:txBody>
      </p:sp>
      <p:sp>
        <p:nvSpPr>
          <p:cNvPr id="7" name="TextBox 6">
            <a:extLst>
              <a:ext uri="{FF2B5EF4-FFF2-40B4-BE49-F238E27FC236}">
                <a16:creationId xmlns:a16="http://schemas.microsoft.com/office/drawing/2014/main" id="{83A60820-FF1A-38B5-5EB8-2BA49AF99B2C}"/>
              </a:ext>
            </a:extLst>
          </p:cNvPr>
          <p:cNvSpPr txBox="1"/>
          <p:nvPr/>
        </p:nvSpPr>
        <p:spPr>
          <a:xfrm>
            <a:off x="1212112" y="2413591"/>
            <a:ext cx="12312502" cy="1361014"/>
          </a:xfrm>
          <a:prstGeom prst="rect">
            <a:avLst/>
          </a:prstGeom>
          <a:noFill/>
        </p:spPr>
        <p:txBody>
          <a:bodyPr wrap="square" rtlCol="0">
            <a:spAutoFit/>
          </a:bodyPr>
          <a:lstStyle/>
          <a:p>
            <a:pPr marL="0" marR="0">
              <a:lnSpc>
                <a:spcPct val="107000"/>
              </a:lnSpc>
              <a:spcBef>
                <a:spcPts val="0"/>
              </a:spcBef>
              <a:spcAft>
                <a:spcPts val="800"/>
              </a:spcAft>
            </a:pP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Consider a scenario where A, B, and C are three classes. The C class inherits A and B classes. If A and B classes have the same method and you call it from child class object, there will be ambiguity to call the method of A or B class.</a:t>
            </a:r>
            <a:endParaRPr lang="en-US" sz="18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endParaRPr lang="en-US" dirty="0">
              <a:solidFill>
                <a:schemeClr val="bg1"/>
              </a:solidFill>
            </a:endParaRPr>
          </a:p>
        </p:txBody>
      </p:sp>
    </p:spTree>
    <p:extLst>
      <p:ext uri="{BB962C8B-B14F-4D97-AF65-F5344CB8AC3E}">
        <p14:creationId xmlns:p14="http://schemas.microsoft.com/office/powerpoint/2010/main" val="1638739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7620">
            <a:solidFill>
              <a:srgbClr val="565151"/>
            </a:solidFill>
            <a:prstDash val="solid"/>
          </a:ln>
        </p:spPr>
      </p:sp>
      <p:sp>
        <p:nvSpPr>
          <p:cNvPr id="4" name="Text 2"/>
          <p:cNvSpPr/>
          <p:nvPr/>
        </p:nvSpPr>
        <p:spPr>
          <a:xfrm>
            <a:off x="6319599" y="2587585"/>
            <a:ext cx="4443889" cy="722114"/>
          </a:xfrm>
          <a:prstGeom prst="rect">
            <a:avLst/>
          </a:prstGeom>
          <a:noFill/>
          <a:ln/>
        </p:spPr>
        <p:txBody>
          <a:bodyPr wrap="none" rtlCol="0" anchor="t"/>
          <a:lstStyle/>
          <a:p>
            <a:pPr marL="0" indent="0">
              <a:lnSpc>
                <a:spcPts val="5686"/>
              </a:lnSpc>
              <a:buNone/>
            </a:pPr>
            <a:r>
              <a:rPr lang="en-US" sz="4374" dirty="0">
                <a:solidFill>
                  <a:srgbClr val="F2F2F3"/>
                </a:solidFill>
                <a:latin typeface="Poppins" pitchFamily="34" charset="0"/>
                <a:ea typeface="Poppins" pitchFamily="34" charset="-122"/>
                <a:cs typeface="Poppins" pitchFamily="34" charset="-120"/>
              </a:rPr>
              <a:t>Conclusion</a:t>
            </a:r>
            <a:endParaRPr lang="en-US" sz="4374" dirty="0"/>
          </a:p>
        </p:txBody>
      </p:sp>
      <p:sp>
        <p:nvSpPr>
          <p:cNvPr id="5" name="Text 3"/>
          <p:cNvSpPr/>
          <p:nvPr/>
        </p:nvSpPr>
        <p:spPr>
          <a:xfrm>
            <a:off x="6319599" y="3642955"/>
            <a:ext cx="7477601" cy="1999059"/>
          </a:xfrm>
          <a:prstGeom prst="rect">
            <a:avLst/>
          </a:prstGeom>
          <a:noFill/>
          <a:ln/>
        </p:spPr>
        <p:txBody>
          <a:bodyPr wrap="square" rtlCol="0" anchor="t"/>
          <a:lstStyle/>
          <a:p>
            <a:pPr marL="0" indent="0">
              <a:lnSpc>
                <a:spcPts val="3149"/>
              </a:lnSpc>
              <a:buNone/>
            </a:pPr>
            <a:r>
              <a:rPr lang="en-US" sz="1750" dirty="0">
                <a:solidFill>
                  <a:srgbClr val="E5E0DF"/>
                </a:solidFill>
                <a:latin typeface="Roboto" pitchFamily="34" charset="0"/>
                <a:ea typeface="Roboto" pitchFamily="34" charset="-122"/>
                <a:cs typeface="Roboto" pitchFamily="34" charset="-120"/>
              </a:rPr>
              <a:t>Interfaces and ambiguity resolution are complex topics in C# programming, requiring a solid understanding of type and abstraction concepts, good design principles, and advanced testing and debugging techniques. When used correctly, interfaces can greatly improve the flexibility, maintainability, and scalability of your code.</a:t>
            </a:r>
            <a:endParaRPr lang="en-US" sz="1750" dirty="0"/>
          </a:p>
        </p:txBody>
      </p:sp>
      <p:pic>
        <p:nvPicPr>
          <p:cNvPr id="9" name="Picture 8">
            <a:extLst>
              <a:ext uri="{FF2B5EF4-FFF2-40B4-BE49-F238E27FC236}">
                <a16:creationId xmlns:a16="http://schemas.microsoft.com/office/drawing/2014/main" id="{53B630F1-D9A4-C4A2-5029-854FC5A7F34F}"/>
              </a:ext>
            </a:extLst>
          </p:cNvPr>
          <p:cNvPicPr>
            <a:picLocks noChangeAspect="1"/>
          </p:cNvPicPr>
          <p:nvPr/>
        </p:nvPicPr>
        <p:blipFill>
          <a:blip r:embed="rId3"/>
          <a:stretch>
            <a:fillRect/>
          </a:stretch>
        </p:blipFill>
        <p:spPr>
          <a:xfrm>
            <a:off x="-130097" y="0"/>
            <a:ext cx="5488845"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975</Words>
  <Application>Microsoft Office PowerPoint</Application>
  <PresentationFormat>Custom</PresentationFormat>
  <Paragraphs>112</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Bebas Neue</vt:lpstr>
      <vt:lpstr>Calibri</vt:lpstr>
      <vt:lpstr>Consolas</vt:lpstr>
      <vt:lpstr>Poppins</vt:lpstr>
      <vt:lpstr>Roboto</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DKPC2022</cp:lastModifiedBy>
  <cp:revision>6</cp:revision>
  <dcterms:created xsi:type="dcterms:W3CDTF">2023-06-26T03:48:39Z</dcterms:created>
  <dcterms:modified xsi:type="dcterms:W3CDTF">2023-07-03T00:05:51Z</dcterms:modified>
</cp:coreProperties>
</file>